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2"/>
    <p:sldId id="257" r:id="rId3"/>
    <p:sldId id="274" r:id="rId4"/>
    <p:sldId id="270" r:id="rId5"/>
    <p:sldId id="272" r:id="rId6"/>
    <p:sldId id="275" r:id="rId7"/>
    <p:sldId id="276" r:id="rId8"/>
    <p:sldId id="271" r:id="rId9"/>
    <p:sldId id="278" r:id="rId10"/>
    <p:sldId id="279" r:id="rId11"/>
    <p:sldId id="281" r:id="rId12"/>
    <p:sldId id="282" r:id="rId13"/>
    <p:sldId id="283" r:id="rId14"/>
    <p:sldId id="280" r:id="rId15"/>
    <p:sldId id="273" r:id="rId16"/>
    <p:sldId id="269" r:id="rId17"/>
  </p:sldIdLst>
  <p:sldSz cx="18288000" cy="10287000"/>
  <p:notesSz cx="6858000" cy="9144000"/>
  <p:embeddedFontLst>
    <p:embeddedFont>
      <p:font typeface="Roboto" panose="02000000000000000000" pitchFamily="2" charset="0"/>
      <p:bold r:id="rId19"/>
    </p:embeddedFont>
    <p:embeddedFont>
      <p:font typeface="Arimo Bold" panose="020B0604020202020204" charset="0"/>
      <p:regular r:id="rId20"/>
    </p:embeddedFont>
    <p:embeddedFont>
      <p:font typeface="Arimo" panose="020B0604020202020204" charset="0"/>
      <p:regular r:id="rId21"/>
    </p:embeddedFont>
    <p:embeddedFont>
      <p:font typeface="Glasgow Bold" panose="020B0604020202020204" charset="0"/>
      <p:regular r:id="rId22"/>
    </p:embeddedFont>
    <p:embeddedFont>
      <p:font typeface="Fira Sans Extra Condensed Medium" panose="020B0604020202020204" charset="0"/>
      <p:regular r:id="rId23"/>
      <p:bold r:id="rId24"/>
      <p:italic r:id="rId25"/>
      <p:boldItalic r:id="rId26"/>
    </p:embeddedFont>
    <p:embeddedFont>
      <p:font typeface="Calibri" panose="020F0502020204030204" pitchFamily="34" charset="0"/>
      <p:regular r:id="rId27"/>
      <p:bold r:id="rId28"/>
      <p:italic r:id="rId29"/>
      <p:boldItalic r:id="rId30"/>
    </p:embeddedFont>
    <p:embeddedFont>
      <p:font typeface="Arabic Typesetting" panose="03020402040406030203" pitchFamily="66" charset="-78"/>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0C6D"/>
    <a:srgbClr val="D40A61"/>
    <a:srgbClr val="FA94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5" d="100"/>
          <a:sy n="55" d="100"/>
        </p:scale>
        <p:origin x="65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D4B9B1-0526-4303-8D50-26010FF1B6A7}" type="datetimeFigureOut">
              <a:rPr lang="en-US" smtClean="0"/>
              <a:t>6/14/2025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79BEA3-6700-4EDC-9F31-F230DA6BD3B6}" type="slidenum">
              <a:rPr lang="en-US" smtClean="0"/>
              <a:t>‹#›</a:t>
            </a:fld>
            <a:endParaRPr lang="en-US"/>
          </a:p>
        </p:txBody>
      </p:sp>
    </p:spTree>
    <p:extLst>
      <p:ext uri="{BB962C8B-B14F-4D97-AF65-F5344CB8AC3E}">
        <p14:creationId xmlns:p14="http://schemas.microsoft.com/office/powerpoint/2010/main" val="3501859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0880afcc50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0880afcc50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3983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09c0e54a45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09c0e54a45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3888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09c0e54a45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09c0e54a45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7794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09c0e54a45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09c0e54a45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7064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09c0e54a45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09c0e54a45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6326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0880afcc50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0880afcc50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928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09c0e54a45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09c0e54a45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3472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10886c4a086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10886c4a086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2158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09c0e54a45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09c0e54a45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5137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09c0e54a45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09c0e54a45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6422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09c0e54a45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09c0e54a45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3251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8.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6.png"/><Relationship Id="rId5" Type="http://schemas.openxmlformats.org/officeDocument/2006/relationships/image" Target="../media/image4.svg"/><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8.svg"/><Relationship Id="rId1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0.sv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10.svg"/></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0.png"/><Relationship Id="rId7"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10.svg"/><Relationship Id="rId9" Type="http://schemas.openxmlformats.org/officeDocument/2006/relationships/image" Target="../media/image47.png"/></Relationships>
</file>

<file path=ppt/slides/_rels/slide15.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21.svg"/><Relationship Id="rId7" Type="http://schemas.openxmlformats.org/officeDocument/2006/relationships/image" Target="../media/image52.jpe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51.jpeg"/><Relationship Id="rId11" Type="http://schemas.openxmlformats.org/officeDocument/2006/relationships/image" Target="../media/image80.svg"/><Relationship Id="rId5" Type="http://schemas.openxmlformats.org/officeDocument/2006/relationships/image" Target="../media/image50.jpeg"/><Relationship Id="rId10" Type="http://schemas.openxmlformats.org/officeDocument/2006/relationships/image" Target="../media/image55.png"/><Relationship Id="rId4" Type="http://schemas.openxmlformats.org/officeDocument/2006/relationships/image" Target="../media/image49.jpeg"/><Relationship Id="rId9" Type="http://schemas.openxmlformats.org/officeDocument/2006/relationships/image" Target="../media/image54.jpeg"/></Relationships>
</file>

<file path=ppt/slides/_rels/slide16.xml.rels><?xml version="1.0" encoding="UTF-8" standalone="yes"?>
<Relationships xmlns="http://schemas.openxmlformats.org/package/2006/relationships"><Relationship Id="rId13" Type="http://schemas.openxmlformats.org/officeDocument/2006/relationships/image" Target="../media/image6.svg"/><Relationship Id="rId18" Type="http://schemas.openxmlformats.org/officeDocument/2006/relationships/image" Target="../media/image7.png"/><Relationship Id="rId12" Type="http://schemas.openxmlformats.org/officeDocument/2006/relationships/image" Target="../media/image3.png"/><Relationship Id="rId17" Type="http://schemas.openxmlformats.org/officeDocument/2006/relationships/image" Target="../media/image6.png"/><Relationship Id="rId2" Type="http://schemas.openxmlformats.org/officeDocument/2006/relationships/image" Target="../media/image2.png"/><Relationship Id="rId16" Type="http://schemas.openxmlformats.org/officeDocument/2006/relationships/image" Target="../media/image5.png"/><Relationship Id="rId20" Type="http://schemas.openxmlformats.org/officeDocument/2006/relationships/image" Target="../media/image9.png"/><Relationship Id="rId1" Type="http://schemas.openxmlformats.org/officeDocument/2006/relationships/slideLayout" Target="../slideLayouts/slideLayout7.xml"/><Relationship Id="rId11" Type="http://schemas.openxmlformats.org/officeDocument/2006/relationships/image" Target="../media/image4.svg"/><Relationship Id="rId15" Type="http://schemas.openxmlformats.org/officeDocument/2006/relationships/image" Target="../media/image8.svg"/><Relationship Id="rId19" Type="http://schemas.openxmlformats.org/officeDocument/2006/relationships/image" Target="../media/image8.png"/><Relationship Id="rId1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0.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0.sv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9.png"/><Relationship Id="rId12"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15.png"/><Relationship Id="rId5" Type="http://schemas.openxmlformats.org/officeDocument/2006/relationships/image" Target="../media/image17.png"/><Relationship Id="rId10" Type="http://schemas.openxmlformats.org/officeDocument/2006/relationships/image" Target="../media/image14.png"/><Relationship Id="rId4" Type="http://schemas.openxmlformats.org/officeDocument/2006/relationships/image" Target="../media/image10.sv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2.svg"/><Relationship Id="rId10" Type="http://schemas.openxmlformats.org/officeDocument/2006/relationships/image" Target="../media/image25.png"/><Relationship Id="rId4" Type="http://schemas.openxmlformats.org/officeDocument/2006/relationships/image" Target="../media/image11.png"/><Relationship Id="rId9" Type="http://schemas.openxmlformats.org/officeDocument/2006/relationships/image" Target="../media/image16.sv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0.png"/><Relationship Id="rId7"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0.sv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EF7"/>
        </a:solidFill>
        <a:effectLst/>
      </p:bgPr>
    </p:bg>
    <p:spTree>
      <p:nvGrpSpPr>
        <p:cNvPr id="1" name=""/>
        <p:cNvGrpSpPr/>
        <p:nvPr/>
      </p:nvGrpSpPr>
      <p:grpSpPr>
        <a:xfrm>
          <a:off x="0" y="0"/>
          <a:ext cx="0" cy="0"/>
          <a:chOff x="0" y="0"/>
          <a:chExt cx="0" cy="0"/>
        </a:xfrm>
      </p:grpSpPr>
      <p:sp>
        <p:nvSpPr>
          <p:cNvPr id="2" name="Freeform 2"/>
          <p:cNvSpPr/>
          <p:nvPr/>
        </p:nvSpPr>
        <p:spPr>
          <a:xfrm>
            <a:off x="762000" y="571500"/>
            <a:ext cx="327727" cy="749090"/>
          </a:xfrm>
          <a:custGeom>
            <a:avLst/>
            <a:gdLst/>
            <a:ahLst/>
            <a:cxnLst/>
            <a:rect l="l" t="t" r="r" b="b"/>
            <a:pathLst>
              <a:path w="327727" h="749090">
                <a:moveTo>
                  <a:pt x="0" y="0"/>
                </a:moveTo>
                <a:lnTo>
                  <a:pt x="327727" y="0"/>
                </a:lnTo>
                <a:lnTo>
                  <a:pt x="327727" y="749090"/>
                </a:lnTo>
                <a:lnTo>
                  <a:pt x="0" y="74909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5163800" y="114300"/>
            <a:ext cx="2932362" cy="2921366"/>
          </a:xfrm>
          <a:custGeom>
            <a:avLst/>
            <a:gdLst/>
            <a:ahLst/>
            <a:cxnLst/>
            <a:rect l="l" t="t" r="r" b="b"/>
            <a:pathLst>
              <a:path w="2932362" h="2921366">
                <a:moveTo>
                  <a:pt x="0" y="0"/>
                </a:moveTo>
                <a:lnTo>
                  <a:pt x="2932362" y="0"/>
                </a:lnTo>
                <a:lnTo>
                  <a:pt x="2932362" y="2921366"/>
                </a:lnTo>
                <a:lnTo>
                  <a:pt x="0" y="292136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rot="10800000">
            <a:off x="152400" y="3415637"/>
            <a:ext cx="2952653" cy="4086716"/>
          </a:xfrm>
          <a:custGeom>
            <a:avLst/>
            <a:gdLst/>
            <a:ahLst/>
            <a:cxnLst/>
            <a:rect l="l" t="t" r="r" b="b"/>
            <a:pathLst>
              <a:path w="2952653" h="4086716">
                <a:moveTo>
                  <a:pt x="0" y="0"/>
                </a:moveTo>
                <a:lnTo>
                  <a:pt x="2952653" y="0"/>
                </a:lnTo>
                <a:lnTo>
                  <a:pt x="2952653" y="4086716"/>
                </a:lnTo>
                <a:lnTo>
                  <a:pt x="0" y="408671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flipH="1" flipV="1">
            <a:off x="15435356" y="3286591"/>
            <a:ext cx="2389249" cy="2389249"/>
          </a:xfrm>
          <a:custGeom>
            <a:avLst/>
            <a:gdLst/>
            <a:ahLst/>
            <a:cxnLst/>
            <a:rect l="l" t="t" r="r" b="b"/>
            <a:pathLst>
              <a:path w="2389249" h="2389249">
                <a:moveTo>
                  <a:pt x="2389249" y="2389248"/>
                </a:moveTo>
                <a:lnTo>
                  <a:pt x="0" y="2389248"/>
                </a:lnTo>
                <a:lnTo>
                  <a:pt x="0" y="0"/>
                </a:lnTo>
                <a:lnTo>
                  <a:pt x="2389249" y="0"/>
                </a:lnTo>
                <a:lnTo>
                  <a:pt x="2389249" y="2389248"/>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6" name="TextBox 6"/>
          <p:cNvSpPr txBox="1"/>
          <p:nvPr/>
        </p:nvSpPr>
        <p:spPr>
          <a:xfrm>
            <a:off x="1236353" y="734090"/>
            <a:ext cx="3179983" cy="349250"/>
          </a:xfrm>
          <a:prstGeom prst="rect">
            <a:avLst/>
          </a:prstGeom>
        </p:spPr>
        <p:txBody>
          <a:bodyPr lIns="0" tIns="0" rIns="0" bIns="0" rtlCol="0" anchor="t">
            <a:spAutoFit/>
          </a:bodyPr>
          <a:lstStyle/>
          <a:p>
            <a:pPr algn="l">
              <a:lnSpc>
                <a:spcPts val="2800"/>
              </a:lnSpc>
              <a:spcBef>
                <a:spcPct val="0"/>
              </a:spcBef>
            </a:pPr>
            <a:r>
              <a:rPr lang="en-US" sz="2000" b="1" dirty="0">
                <a:solidFill>
                  <a:srgbClr val="141414"/>
                </a:solidFill>
                <a:latin typeface="Arimo Bold"/>
                <a:ea typeface="Arimo Bold"/>
                <a:cs typeface="Arimo Bold"/>
                <a:sym typeface="Arimo Bold"/>
              </a:rPr>
              <a:t>2025 /2026</a:t>
            </a:r>
          </a:p>
        </p:txBody>
      </p:sp>
      <p:grpSp>
        <p:nvGrpSpPr>
          <p:cNvPr id="7" name="Group 7"/>
          <p:cNvGrpSpPr/>
          <p:nvPr/>
        </p:nvGrpSpPr>
        <p:grpSpPr>
          <a:xfrm>
            <a:off x="3004469" y="2308868"/>
            <a:ext cx="11577298" cy="4589884"/>
            <a:chOff x="0" y="-209551"/>
            <a:chExt cx="15436397" cy="6119845"/>
          </a:xfrm>
        </p:grpSpPr>
        <p:sp>
          <p:nvSpPr>
            <p:cNvPr id="8" name="TextBox 8"/>
            <p:cNvSpPr txBox="1"/>
            <p:nvPr/>
          </p:nvSpPr>
          <p:spPr>
            <a:xfrm>
              <a:off x="0" y="2254428"/>
              <a:ext cx="15436397" cy="2474952"/>
            </a:xfrm>
            <a:prstGeom prst="rect">
              <a:avLst/>
            </a:prstGeom>
          </p:spPr>
          <p:txBody>
            <a:bodyPr lIns="0" tIns="0" rIns="0" bIns="0" rtlCol="0" anchor="t">
              <a:spAutoFit/>
            </a:bodyPr>
            <a:lstStyle/>
            <a:p>
              <a:pPr algn="ctr" rtl="1">
                <a:lnSpc>
                  <a:spcPts val="15046"/>
                </a:lnSpc>
                <a:spcBef>
                  <a:spcPct val="0"/>
                </a:spcBef>
              </a:pPr>
              <a:r>
                <a:rPr lang="ar-SA" sz="10747" b="1" spc="214" dirty="0" smtClean="0">
                  <a:latin typeface="Glasgow Bold"/>
                  <a:ea typeface="Glasgow Bold"/>
                  <a:sym typeface="Glasgow Bold"/>
                </a:rPr>
                <a:t>في بنك</a:t>
              </a:r>
              <a:r>
                <a:rPr lang="ar-SA" sz="10747" b="1" spc="214" dirty="0" smtClean="0">
                  <a:solidFill>
                    <a:srgbClr val="F20C6D"/>
                  </a:solidFill>
                  <a:latin typeface="Glasgow Bold"/>
                  <a:ea typeface="Glasgow Bold"/>
                  <a:sym typeface="Glasgow Bold"/>
                </a:rPr>
                <a:t> فلسطين...</a:t>
              </a:r>
              <a:endParaRPr lang="en-US" sz="10747" b="1" spc="214" dirty="0">
                <a:solidFill>
                  <a:srgbClr val="F20C6D"/>
                </a:solidFill>
                <a:latin typeface="Glasgow Bold"/>
                <a:ea typeface="Glasgow Bold"/>
                <a:sym typeface="Glasgow Bold"/>
              </a:endParaRPr>
            </a:p>
          </p:txBody>
        </p:sp>
        <p:sp>
          <p:nvSpPr>
            <p:cNvPr id="9" name="TextBox 9"/>
            <p:cNvSpPr txBox="1"/>
            <p:nvPr/>
          </p:nvSpPr>
          <p:spPr>
            <a:xfrm>
              <a:off x="0" y="5123754"/>
              <a:ext cx="15436397" cy="786540"/>
            </a:xfrm>
            <a:prstGeom prst="rect">
              <a:avLst/>
            </a:prstGeom>
          </p:spPr>
          <p:txBody>
            <a:bodyPr lIns="0" tIns="0" rIns="0" bIns="0" rtlCol="0" anchor="t">
              <a:spAutoFit/>
            </a:bodyPr>
            <a:lstStyle/>
            <a:p>
              <a:pPr algn="r" rtl="1">
                <a:lnSpc>
                  <a:spcPts val="4643"/>
                </a:lnSpc>
              </a:pPr>
              <a:endParaRPr lang="en-US" sz="2901" b="1" spc="217" dirty="0">
                <a:solidFill>
                  <a:srgbClr val="141414"/>
                </a:solidFill>
                <a:latin typeface="Arabic Typesetting" panose="03020402040406030203" pitchFamily="66" charset="-78"/>
                <a:ea typeface="Arimo Bold"/>
                <a:cs typeface="Arabic Typesetting" panose="03020402040406030203" pitchFamily="66" charset="-78"/>
                <a:sym typeface="Arimo Bold"/>
              </a:endParaRPr>
            </a:p>
          </p:txBody>
        </p:sp>
        <p:sp>
          <p:nvSpPr>
            <p:cNvPr id="10" name="TextBox 10"/>
            <p:cNvSpPr txBox="1"/>
            <p:nvPr/>
          </p:nvSpPr>
          <p:spPr>
            <a:xfrm>
              <a:off x="0" y="-209551"/>
              <a:ext cx="15436397" cy="2219497"/>
            </a:xfrm>
            <a:prstGeom prst="rect">
              <a:avLst/>
            </a:prstGeom>
          </p:spPr>
          <p:txBody>
            <a:bodyPr lIns="0" tIns="0" rIns="0" bIns="0" rtlCol="0" anchor="t">
              <a:spAutoFit/>
            </a:bodyPr>
            <a:lstStyle/>
            <a:p>
              <a:pPr algn="ctr" rtl="1">
                <a:lnSpc>
                  <a:spcPts val="15046"/>
                </a:lnSpc>
                <a:spcBef>
                  <a:spcPct val="0"/>
                </a:spcBef>
              </a:pPr>
              <a:r>
                <a:rPr lang="ar-SA" sz="6000" b="1" spc="214" dirty="0" smtClean="0">
                  <a:solidFill>
                    <a:srgbClr val="141414"/>
                  </a:solidFill>
                  <a:latin typeface="Glasgow Bold"/>
                  <a:ea typeface="Glasgow Bold"/>
                  <a:sym typeface="Glasgow Bold"/>
                </a:rPr>
                <a:t>تحليل مشاعر العملاء لدعم اتخاذ القرار </a:t>
              </a:r>
              <a:endParaRPr lang="en-US" sz="6000" b="1" spc="214" dirty="0">
                <a:solidFill>
                  <a:srgbClr val="141414"/>
                </a:solidFill>
                <a:latin typeface="Glasgow Bold"/>
                <a:ea typeface="Glasgow Bold"/>
                <a:sym typeface="Glasgow Bold"/>
              </a:endParaRPr>
            </a:p>
          </p:txBody>
        </p:sp>
      </p:grpSp>
      <p:grpSp>
        <p:nvGrpSpPr>
          <p:cNvPr id="21" name="Group 20"/>
          <p:cNvGrpSpPr/>
          <p:nvPr/>
        </p:nvGrpSpPr>
        <p:grpSpPr>
          <a:xfrm>
            <a:off x="838200" y="8121663"/>
            <a:ext cx="17316008" cy="2141092"/>
            <a:chOff x="-1618808" y="7526598"/>
            <a:chExt cx="20425866" cy="2925224"/>
          </a:xfrm>
        </p:grpSpPr>
        <p:pic>
          <p:nvPicPr>
            <p:cNvPr id="22" name="Picture 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80399" y="8471069"/>
              <a:ext cx="3089136" cy="1287140"/>
            </a:xfrm>
            <a:prstGeom prst="rect">
              <a:avLst/>
            </a:prstGeom>
          </p:spPr>
        </p:pic>
        <p:pic>
          <p:nvPicPr>
            <p:cNvPr id="23" name="Picture 2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69535" y="8015324"/>
              <a:ext cx="3990468" cy="2198631"/>
            </a:xfrm>
            <a:prstGeom prst="rect">
              <a:avLst/>
            </a:prstGeom>
          </p:spPr>
        </p:pic>
        <p:pic>
          <p:nvPicPr>
            <p:cNvPr id="24" name="Picture 2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3030200" y="7526598"/>
              <a:ext cx="5776858" cy="2925224"/>
            </a:xfrm>
            <a:prstGeom prst="rect">
              <a:avLst/>
            </a:prstGeom>
          </p:spPr>
        </p:pic>
        <p:pic>
          <p:nvPicPr>
            <p:cNvPr id="25" name="Picture 2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601200" y="7891217"/>
              <a:ext cx="4265925" cy="2368543"/>
            </a:xfrm>
            <a:prstGeom prst="rect">
              <a:avLst/>
            </a:prstGeom>
          </p:spPr>
        </p:pic>
        <p:pic>
          <p:nvPicPr>
            <p:cNvPr id="26" name="Picture 2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618808" y="8615995"/>
              <a:ext cx="3844733" cy="918985"/>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grpSp>
        <p:nvGrpSpPr>
          <p:cNvPr id="3" name="Group 2"/>
          <p:cNvGrpSpPr/>
          <p:nvPr/>
        </p:nvGrpSpPr>
        <p:grpSpPr>
          <a:xfrm>
            <a:off x="762000" y="679824"/>
            <a:ext cx="16459200" cy="1006476"/>
            <a:chOff x="1219200" y="2083549"/>
            <a:chExt cx="16459200" cy="1006476"/>
          </a:xfrm>
        </p:grpSpPr>
        <p:sp>
          <p:nvSpPr>
            <p:cNvPr id="11" name="Freeform 2"/>
            <p:cNvSpPr/>
            <p:nvPr/>
          </p:nvSpPr>
          <p:spPr>
            <a:xfrm rot="5400000">
              <a:off x="6385244" y="2251506"/>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2" name="Google Shape;136;p18"/>
            <p:cNvSpPr txBox="1">
              <a:spLocks/>
            </p:cNvSpPr>
            <p:nvPr/>
          </p:nvSpPr>
          <p:spPr>
            <a:xfrm>
              <a:off x="1219200" y="2083549"/>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6500" b="1" dirty="0" smtClean="0">
                  <a:cs typeface="+mn-cs"/>
                </a:rPr>
                <a:t>النموذج الأولي</a:t>
              </a:r>
              <a:endParaRPr lang="ar-SA" sz="6500" b="1" dirty="0">
                <a:cs typeface="+mn-cs"/>
              </a:endParaRPr>
            </a:p>
          </p:txBody>
        </p:sp>
        <p:sp>
          <p:nvSpPr>
            <p:cNvPr id="13" name="Freeform 2"/>
            <p:cNvSpPr/>
            <p:nvPr/>
          </p:nvSpPr>
          <p:spPr>
            <a:xfrm rot="16200000">
              <a:off x="11490645" y="2251505"/>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9532" y="2552700"/>
            <a:ext cx="13738135" cy="6553200"/>
          </a:xfrm>
          <a:prstGeom prst="rect">
            <a:avLst/>
          </a:prstGeom>
          <a:effectLst>
            <a:outerShdw blurRad="50800" dist="38100" dir="2700000" algn="tl" rotWithShape="0">
              <a:prstClr val="black">
                <a:alpha val="40000"/>
              </a:prstClr>
            </a:outerShdw>
            <a:reflection blurRad="6350" stA="52000" endA="300" endPos="35000" dir="5400000" sy="-100000" algn="bl" rotWithShape="0"/>
            <a:softEdge rad="12700"/>
          </a:effectLst>
        </p:spPr>
      </p:pic>
    </p:spTree>
    <p:extLst>
      <p:ext uri="{BB962C8B-B14F-4D97-AF65-F5344CB8AC3E}">
        <p14:creationId xmlns:p14="http://schemas.microsoft.com/office/powerpoint/2010/main" val="219496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grpSp>
        <p:nvGrpSpPr>
          <p:cNvPr id="3" name="Group 2"/>
          <p:cNvGrpSpPr/>
          <p:nvPr/>
        </p:nvGrpSpPr>
        <p:grpSpPr>
          <a:xfrm>
            <a:off x="914400" y="558667"/>
            <a:ext cx="16459200" cy="1019308"/>
            <a:chOff x="1371600" y="1962392"/>
            <a:chExt cx="16459200" cy="1019308"/>
          </a:xfrm>
        </p:grpSpPr>
        <p:sp>
          <p:nvSpPr>
            <p:cNvPr id="11" name="Freeform 2"/>
            <p:cNvSpPr/>
            <p:nvPr/>
          </p:nvSpPr>
          <p:spPr>
            <a:xfrm rot="5400000">
              <a:off x="5623245" y="2137473"/>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2" name="Google Shape;136;p18"/>
            <p:cNvSpPr txBox="1">
              <a:spLocks/>
            </p:cNvSpPr>
            <p:nvPr/>
          </p:nvSpPr>
          <p:spPr>
            <a:xfrm>
              <a:off x="1371600" y="1962392"/>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6500" b="1" dirty="0" smtClean="0">
                  <a:cs typeface="+mn-cs"/>
                </a:rPr>
                <a:t>النموذج الأولي - يتبع</a:t>
              </a:r>
              <a:endParaRPr lang="ar-SA" sz="6500" b="1" dirty="0">
                <a:cs typeface="+mn-cs"/>
              </a:endParaRPr>
            </a:p>
          </p:txBody>
        </p:sp>
        <p:sp>
          <p:nvSpPr>
            <p:cNvPr id="13" name="Freeform 2"/>
            <p:cNvSpPr/>
            <p:nvPr/>
          </p:nvSpPr>
          <p:spPr>
            <a:xfrm rot="16200000">
              <a:off x="12557445" y="2143181"/>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7400" y="2019300"/>
            <a:ext cx="13738135" cy="3309792"/>
          </a:xfrm>
          <a:prstGeom prst="rect">
            <a:avLst/>
          </a:prstGeom>
          <a:effectLst>
            <a:outerShdw blurRad="50800" dist="38100" dir="2700000" algn="tl" rotWithShape="0">
              <a:prstClr val="black">
                <a:alpha val="40000"/>
              </a:prstClr>
            </a:outerShdw>
            <a:softEdge rad="12700"/>
          </a:effectLst>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5629" y="5679734"/>
            <a:ext cx="13738135" cy="2013923"/>
          </a:xfrm>
          <a:prstGeom prst="rect">
            <a:avLst/>
          </a:prstGeom>
          <a:effectLst>
            <a:outerShdw blurRad="50800" dist="38100" dir="2700000" algn="tl" rotWithShape="0">
              <a:prstClr val="black">
                <a:alpha val="40000"/>
              </a:prstClr>
            </a:outerShdw>
            <a:softEdge rad="12700"/>
          </a:effectLst>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35630" y="8006199"/>
            <a:ext cx="13738134" cy="2013923"/>
          </a:xfrm>
          <a:prstGeom prst="rect">
            <a:avLst/>
          </a:prstGeom>
          <a:effectLst>
            <a:outerShdw blurRad="50800" dist="38100" dir="2700000" algn="tl" rotWithShape="0">
              <a:prstClr val="black">
                <a:alpha val="40000"/>
              </a:prstClr>
            </a:outerShdw>
            <a:softEdge rad="12700"/>
          </a:effectLst>
        </p:spPr>
      </p:pic>
    </p:spTree>
    <p:extLst>
      <p:ext uri="{BB962C8B-B14F-4D97-AF65-F5344CB8AC3E}">
        <p14:creationId xmlns:p14="http://schemas.microsoft.com/office/powerpoint/2010/main" val="19105174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grpSp>
        <p:nvGrpSpPr>
          <p:cNvPr id="3" name="Group 2"/>
          <p:cNvGrpSpPr/>
          <p:nvPr/>
        </p:nvGrpSpPr>
        <p:grpSpPr>
          <a:xfrm>
            <a:off x="914400" y="558667"/>
            <a:ext cx="16459200" cy="1019308"/>
            <a:chOff x="1371600" y="1962392"/>
            <a:chExt cx="16459200" cy="1019308"/>
          </a:xfrm>
        </p:grpSpPr>
        <p:sp>
          <p:nvSpPr>
            <p:cNvPr id="11" name="Freeform 2"/>
            <p:cNvSpPr/>
            <p:nvPr/>
          </p:nvSpPr>
          <p:spPr>
            <a:xfrm rot="5400000">
              <a:off x="5623245" y="2137473"/>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2" name="Google Shape;136;p18"/>
            <p:cNvSpPr txBox="1">
              <a:spLocks/>
            </p:cNvSpPr>
            <p:nvPr/>
          </p:nvSpPr>
          <p:spPr>
            <a:xfrm>
              <a:off x="1371600" y="1962392"/>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6500" b="1" dirty="0" smtClean="0">
                  <a:cs typeface="+mn-cs"/>
                </a:rPr>
                <a:t>النموذج الأولي - يتبع</a:t>
              </a:r>
              <a:endParaRPr lang="ar-SA" sz="6500" b="1" dirty="0">
                <a:cs typeface="+mn-cs"/>
              </a:endParaRPr>
            </a:p>
          </p:txBody>
        </p:sp>
        <p:sp>
          <p:nvSpPr>
            <p:cNvPr id="13" name="Freeform 2"/>
            <p:cNvSpPr/>
            <p:nvPr/>
          </p:nvSpPr>
          <p:spPr>
            <a:xfrm rot="16200000">
              <a:off x="12557445" y="2143181"/>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9539" y="2247897"/>
            <a:ext cx="8104061" cy="4114801"/>
          </a:xfrm>
          <a:prstGeom prst="rect">
            <a:avLst/>
          </a:prstGeom>
          <a:effectLst>
            <a:outerShdw blurRad="50800" dist="38100" dir="2700000" algn="tl" rotWithShape="0">
              <a:prstClr val="black">
                <a:alpha val="40000"/>
              </a:prstClr>
            </a:outerShdw>
            <a:softEdge rad="12700"/>
          </a:effec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400" y="2247897"/>
            <a:ext cx="7543800" cy="4114801"/>
          </a:xfrm>
          <a:prstGeom prst="rect">
            <a:avLst/>
          </a:prstGeom>
          <a:effectLst>
            <a:outerShdw blurRad="50800" dist="38100" dir="2700000" algn="tl" rotWithShape="0">
              <a:prstClr val="black">
                <a:alpha val="40000"/>
              </a:prstClr>
            </a:outerShdw>
            <a:softEdge rad="12700"/>
          </a:effectLst>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9200" y="6667500"/>
            <a:ext cx="7467599" cy="3352800"/>
          </a:xfrm>
          <a:prstGeom prst="rect">
            <a:avLst/>
          </a:prstGeom>
          <a:effectLst>
            <a:outerShdw blurRad="50800" dist="38100" dir="2700000" algn="tl" rotWithShape="0">
              <a:prstClr val="black">
                <a:alpha val="40000"/>
              </a:prstClr>
            </a:outerShdw>
            <a:reflection blurRad="6350" stA="52000" endA="300" endPos="35000" dir="5400000" sy="-100000" algn="bl" rotWithShape="0"/>
            <a:softEdge rad="12700"/>
          </a:effectLst>
        </p:spPr>
      </p:pic>
    </p:spTree>
    <p:extLst>
      <p:ext uri="{BB962C8B-B14F-4D97-AF65-F5344CB8AC3E}">
        <p14:creationId xmlns:p14="http://schemas.microsoft.com/office/powerpoint/2010/main" val="17743125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grpSp>
        <p:nvGrpSpPr>
          <p:cNvPr id="3" name="Group 2"/>
          <p:cNvGrpSpPr/>
          <p:nvPr/>
        </p:nvGrpSpPr>
        <p:grpSpPr>
          <a:xfrm>
            <a:off x="914400" y="558667"/>
            <a:ext cx="16459200" cy="1019308"/>
            <a:chOff x="1371600" y="1962392"/>
            <a:chExt cx="16459200" cy="1019308"/>
          </a:xfrm>
        </p:grpSpPr>
        <p:sp>
          <p:nvSpPr>
            <p:cNvPr id="11" name="Freeform 2"/>
            <p:cNvSpPr/>
            <p:nvPr/>
          </p:nvSpPr>
          <p:spPr>
            <a:xfrm rot="5400000">
              <a:off x="5623245" y="2137473"/>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2" name="Google Shape;136;p18"/>
            <p:cNvSpPr txBox="1">
              <a:spLocks/>
            </p:cNvSpPr>
            <p:nvPr/>
          </p:nvSpPr>
          <p:spPr>
            <a:xfrm>
              <a:off x="1371600" y="1962392"/>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6500" b="1" dirty="0" smtClean="0">
                  <a:cs typeface="+mn-cs"/>
                </a:rPr>
                <a:t>النموذج الأولي - يتبع</a:t>
              </a:r>
              <a:endParaRPr lang="ar-SA" sz="6500" b="1" dirty="0">
                <a:cs typeface="+mn-cs"/>
              </a:endParaRPr>
            </a:p>
          </p:txBody>
        </p:sp>
        <p:sp>
          <p:nvSpPr>
            <p:cNvPr id="13" name="Freeform 2"/>
            <p:cNvSpPr/>
            <p:nvPr/>
          </p:nvSpPr>
          <p:spPr>
            <a:xfrm rot="16200000">
              <a:off x="12557445" y="2143181"/>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9539" y="2247896"/>
            <a:ext cx="8104061" cy="4114801"/>
          </a:xfrm>
          <a:prstGeom prst="rect">
            <a:avLst/>
          </a:prstGeom>
          <a:effectLst>
            <a:outerShdw blurRad="50800" dist="38100" dir="2700000" algn="tl" rotWithShape="0">
              <a:prstClr val="black">
                <a:alpha val="40000"/>
              </a:prstClr>
            </a:outerShdw>
            <a:softEdge rad="12700"/>
          </a:effec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400" y="2247896"/>
            <a:ext cx="7543800" cy="4114801"/>
          </a:xfrm>
          <a:prstGeom prst="rect">
            <a:avLst/>
          </a:prstGeom>
          <a:effectLst>
            <a:outerShdw blurRad="50800" dist="38100" dir="2700000" algn="tl" rotWithShape="0">
              <a:prstClr val="black">
                <a:alpha val="40000"/>
              </a:prstClr>
            </a:outerShdw>
            <a:softEdge rad="12700"/>
          </a:effectLst>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29200" y="6591301"/>
            <a:ext cx="7467599" cy="3375594"/>
          </a:xfrm>
          <a:prstGeom prst="rect">
            <a:avLst/>
          </a:prstGeom>
          <a:effectLst>
            <a:outerShdw blurRad="50800" dist="38100" dir="2700000" algn="tl" rotWithShape="0">
              <a:prstClr val="black">
                <a:alpha val="40000"/>
              </a:prstClr>
            </a:outerShdw>
            <a:reflection blurRad="6350" stA="52000" endA="300" endPos="35000" dir="5400000" sy="-100000" algn="bl" rotWithShape="0"/>
            <a:softEdge rad="12700"/>
          </a:effectLst>
        </p:spPr>
      </p:pic>
    </p:spTree>
    <p:extLst>
      <p:ext uri="{BB962C8B-B14F-4D97-AF65-F5344CB8AC3E}">
        <p14:creationId xmlns:p14="http://schemas.microsoft.com/office/powerpoint/2010/main" val="14655035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grpSp>
        <p:nvGrpSpPr>
          <p:cNvPr id="3" name="Group 2"/>
          <p:cNvGrpSpPr/>
          <p:nvPr/>
        </p:nvGrpSpPr>
        <p:grpSpPr>
          <a:xfrm>
            <a:off x="762000" y="632990"/>
            <a:ext cx="16459200" cy="1009234"/>
            <a:chOff x="1219200" y="2036715"/>
            <a:chExt cx="16459200" cy="1009234"/>
          </a:xfrm>
        </p:grpSpPr>
        <p:sp>
          <p:nvSpPr>
            <p:cNvPr id="11" name="Freeform 2"/>
            <p:cNvSpPr/>
            <p:nvPr/>
          </p:nvSpPr>
          <p:spPr>
            <a:xfrm rot="5400000">
              <a:off x="6690044" y="2204671"/>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2" name="Google Shape;136;p18"/>
            <p:cNvSpPr txBox="1">
              <a:spLocks/>
            </p:cNvSpPr>
            <p:nvPr/>
          </p:nvSpPr>
          <p:spPr>
            <a:xfrm>
              <a:off x="1219200" y="2083549"/>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6500" b="1" dirty="0" smtClean="0">
                  <a:cs typeface="+mn-cs"/>
                </a:rPr>
                <a:t>لماذا حلنا!؟</a:t>
              </a:r>
              <a:endParaRPr lang="ar-SA" sz="6500" b="1" dirty="0">
                <a:cs typeface="+mn-cs"/>
              </a:endParaRPr>
            </a:p>
          </p:txBody>
        </p:sp>
        <p:sp>
          <p:nvSpPr>
            <p:cNvPr id="13" name="Freeform 2"/>
            <p:cNvSpPr/>
            <p:nvPr/>
          </p:nvSpPr>
          <p:spPr>
            <a:xfrm rot="16200000">
              <a:off x="11291136" y="2207429"/>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grpSp>
        <p:nvGrpSpPr>
          <p:cNvPr id="6" name="Group 4"/>
          <p:cNvGrpSpPr/>
          <p:nvPr/>
        </p:nvGrpSpPr>
        <p:grpSpPr>
          <a:xfrm>
            <a:off x="7365345" y="3056112"/>
            <a:ext cx="1190821" cy="1124315"/>
            <a:chOff x="0" y="0"/>
            <a:chExt cx="488943" cy="461637"/>
          </a:xfrm>
        </p:grpSpPr>
        <p:sp>
          <p:nvSpPr>
            <p:cNvPr id="7" name="Freeform 5"/>
            <p:cNvSpPr/>
            <p:nvPr/>
          </p:nvSpPr>
          <p:spPr>
            <a:xfrm>
              <a:off x="0" y="0"/>
              <a:ext cx="488943" cy="461637"/>
            </a:xfrm>
            <a:custGeom>
              <a:avLst/>
              <a:gdLst/>
              <a:ahLst/>
              <a:cxnLst/>
              <a:rect l="l" t="t" r="r" b="b"/>
              <a:pathLst>
                <a:path w="488943" h="461637">
                  <a:moveTo>
                    <a:pt x="195040" y="0"/>
                  </a:moveTo>
                  <a:lnTo>
                    <a:pt x="293904" y="0"/>
                  </a:lnTo>
                  <a:cubicBezTo>
                    <a:pt x="345631" y="0"/>
                    <a:pt x="395241" y="20549"/>
                    <a:pt x="431818" y="57126"/>
                  </a:cubicBezTo>
                  <a:cubicBezTo>
                    <a:pt x="468395" y="93703"/>
                    <a:pt x="488943" y="143312"/>
                    <a:pt x="488943" y="195040"/>
                  </a:cubicBezTo>
                  <a:lnTo>
                    <a:pt x="488943" y="266597"/>
                  </a:lnTo>
                  <a:cubicBezTo>
                    <a:pt x="488943" y="318325"/>
                    <a:pt x="468395" y="367934"/>
                    <a:pt x="431818" y="404511"/>
                  </a:cubicBezTo>
                  <a:cubicBezTo>
                    <a:pt x="395241" y="441088"/>
                    <a:pt x="345631" y="461637"/>
                    <a:pt x="293904" y="461637"/>
                  </a:cubicBezTo>
                  <a:lnTo>
                    <a:pt x="195040" y="461637"/>
                  </a:lnTo>
                  <a:cubicBezTo>
                    <a:pt x="143312" y="461637"/>
                    <a:pt x="93703" y="441088"/>
                    <a:pt x="57126" y="404511"/>
                  </a:cubicBezTo>
                  <a:cubicBezTo>
                    <a:pt x="20549" y="367934"/>
                    <a:pt x="0" y="318325"/>
                    <a:pt x="0" y="266597"/>
                  </a:cubicBezTo>
                  <a:lnTo>
                    <a:pt x="0" y="195040"/>
                  </a:lnTo>
                  <a:cubicBezTo>
                    <a:pt x="0" y="143312"/>
                    <a:pt x="20549" y="93703"/>
                    <a:pt x="57126" y="57126"/>
                  </a:cubicBezTo>
                  <a:cubicBezTo>
                    <a:pt x="93703" y="20549"/>
                    <a:pt x="143312" y="0"/>
                    <a:pt x="195040" y="0"/>
                  </a:cubicBezTo>
                  <a:close/>
                </a:path>
              </a:pathLst>
            </a:custGeom>
            <a:solidFill>
              <a:srgbClr val="F20C6D"/>
            </a:solidFill>
          </p:spPr>
        </p:sp>
        <p:sp>
          <p:nvSpPr>
            <p:cNvPr id="8" name="TextBox 6"/>
            <p:cNvSpPr txBox="1"/>
            <p:nvPr/>
          </p:nvSpPr>
          <p:spPr>
            <a:xfrm>
              <a:off x="0" y="-47625"/>
              <a:ext cx="488943" cy="509262"/>
            </a:xfrm>
            <a:prstGeom prst="rect">
              <a:avLst/>
            </a:prstGeom>
          </p:spPr>
          <p:txBody>
            <a:bodyPr lIns="50800" tIns="50800" rIns="50800" bIns="50800" rtlCol="0" anchor="ctr"/>
            <a:lstStyle/>
            <a:p>
              <a:pPr algn="ctr">
                <a:lnSpc>
                  <a:spcPts val="2940"/>
                </a:lnSpc>
              </a:pPr>
              <a:endParaRPr/>
            </a:p>
          </p:txBody>
        </p:sp>
      </p:grpSp>
      <p:grpSp>
        <p:nvGrpSpPr>
          <p:cNvPr id="10" name="Group 8"/>
          <p:cNvGrpSpPr/>
          <p:nvPr/>
        </p:nvGrpSpPr>
        <p:grpSpPr>
          <a:xfrm>
            <a:off x="7365345" y="5686990"/>
            <a:ext cx="1190821" cy="1124315"/>
            <a:chOff x="0" y="0"/>
            <a:chExt cx="488943" cy="461637"/>
          </a:xfrm>
        </p:grpSpPr>
        <p:sp>
          <p:nvSpPr>
            <p:cNvPr id="14" name="Freeform 9"/>
            <p:cNvSpPr/>
            <p:nvPr/>
          </p:nvSpPr>
          <p:spPr>
            <a:xfrm>
              <a:off x="0" y="0"/>
              <a:ext cx="488943" cy="461637"/>
            </a:xfrm>
            <a:custGeom>
              <a:avLst/>
              <a:gdLst/>
              <a:ahLst/>
              <a:cxnLst/>
              <a:rect l="l" t="t" r="r" b="b"/>
              <a:pathLst>
                <a:path w="488943" h="461637">
                  <a:moveTo>
                    <a:pt x="195040" y="0"/>
                  </a:moveTo>
                  <a:lnTo>
                    <a:pt x="293904" y="0"/>
                  </a:lnTo>
                  <a:cubicBezTo>
                    <a:pt x="345631" y="0"/>
                    <a:pt x="395241" y="20549"/>
                    <a:pt x="431818" y="57126"/>
                  </a:cubicBezTo>
                  <a:cubicBezTo>
                    <a:pt x="468395" y="93703"/>
                    <a:pt x="488943" y="143312"/>
                    <a:pt x="488943" y="195040"/>
                  </a:cubicBezTo>
                  <a:lnTo>
                    <a:pt x="488943" y="266597"/>
                  </a:lnTo>
                  <a:cubicBezTo>
                    <a:pt x="488943" y="318325"/>
                    <a:pt x="468395" y="367934"/>
                    <a:pt x="431818" y="404511"/>
                  </a:cubicBezTo>
                  <a:cubicBezTo>
                    <a:pt x="395241" y="441088"/>
                    <a:pt x="345631" y="461637"/>
                    <a:pt x="293904" y="461637"/>
                  </a:cubicBezTo>
                  <a:lnTo>
                    <a:pt x="195040" y="461637"/>
                  </a:lnTo>
                  <a:cubicBezTo>
                    <a:pt x="143312" y="461637"/>
                    <a:pt x="93703" y="441088"/>
                    <a:pt x="57126" y="404511"/>
                  </a:cubicBezTo>
                  <a:cubicBezTo>
                    <a:pt x="20549" y="367934"/>
                    <a:pt x="0" y="318325"/>
                    <a:pt x="0" y="266597"/>
                  </a:cubicBezTo>
                  <a:lnTo>
                    <a:pt x="0" y="195040"/>
                  </a:lnTo>
                  <a:cubicBezTo>
                    <a:pt x="0" y="143312"/>
                    <a:pt x="20549" y="93703"/>
                    <a:pt x="57126" y="57126"/>
                  </a:cubicBezTo>
                  <a:cubicBezTo>
                    <a:pt x="93703" y="20549"/>
                    <a:pt x="143312" y="0"/>
                    <a:pt x="195040" y="0"/>
                  </a:cubicBezTo>
                  <a:close/>
                </a:path>
              </a:pathLst>
            </a:custGeom>
            <a:solidFill>
              <a:srgbClr val="D5D3C4"/>
            </a:solidFill>
          </p:spPr>
        </p:sp>
        <p:sp>
          <p:nvSpPr>
            <p:cNvPr id="15" name="TextBox 10"/>
            <p:cNvSpPr txBox="1"/>
            <p:nvPr/>
          </p:nvSpPr>
          <p:spPr>
            <a:xfrm>
              <a:off x="0" y="-47625"/>
              <a:ext cx="488943" cy="509262"/>
            </a:xfrm>
            <a:prstGeom prst="rect">
              <a:avLst/>
            </a:prstGeom>
          </p:spPr>
          <p:txBody>
            <a:bodyPr lIns="50800" tIns="50800" rIns="50800" bIns="50800" rtlCol="0" anchor="ctr"/>
            <a:lstStyle/>
            <a:p>
              <a:pPr algn="ctr">
                <a:lnSpc>
                  <a:spcPts val="2940"/>
                </a:lnSpc>
              </a:pPr>
              <a:endParaRPr/>
            </a:p>
          </p:txBody>
        </p:sp>
      </p:grpSp>
      <p:grpSp>
        <p:nvGrpSpPr>
          <p:cNvPr id="17" name="Group 12"/>
          <p:cNvGrpSpPr/>
          <p:nvPr/>
        </p:nvGrpSpPr>
        <p:grpSpPr>
          <a:xfrm>
            <a:off x="14796580" y="3114109"/>
            <a:ext cx="1190821" cy="1124315"/>
            <a:chOff x="0" y="0"/>
            <a:chExt cx="488943" cy="461637"/>
          </a:xfrm>
        </p:grpSpPr>
        <p:sp>
          <p:nvSpPr>
            <p:cNvPr id="18" name="Freeform 13"/>
            <p:cNvSpPr/>
            <p:nvPr/>
          </p:nvSpPr>
          <p:spPr>
            <a:xfrm>
              <a:off x="0" y="0"/>
              <a:ext cx="488943" cy="461637"/>
            </a:xfrm>
            <a:custGeom>
              <a:avLst/>
              <a:gdLst/>
              <a:ahLst/>
              <a:cxnLst/>
              <a:rect l="l" t="t" r="r" b="b"/>
              <a:pathLst>
                <a:path w="488943" h="461637">
                  <a:moveTo>
                    <a:pt x="195040" y="0"/>
                  </a:moveTo>
                  <a:lnTo>
                    <a:pt x="293904" y="0"/>
                  </a:lnTo>
                  <a:cubicBezTo>
                    <a:pt x="345631" y="0"/>
                    <a:pt x="395241" y="20549"/>
                    <a:pt x="431818" y="57126"/>
                  </a:cubicBezTo>
                  <a:cubicBezTo>
                    <a:pt x="468395" y="93703"/>
                    <a:pt x="488943" y="143312"/>
                    <a:pt x="488943" y="195040"/>
                  </a:cubicBezTo>
                  <a:lnTo>
                    <a:pt x="488943" y="266597"/>
                  </a:lnTo>
                  <a:cubicBezTo>
                    <a:pt x="488943" y="318325"/>
                    <a:pt x="468395" y="367934"/>
                    <a:pt x="431818" y="404511"/>
                  </a:cubicBezTo>
                  <a:cubicBezTo>
                    <a:pt x="395241" y="441088"/>
                    <a:pt x="345631" y="461637"/>
                    <a:pt x="293904" y="461637"/>
                  </a:cubicBezTo>
                  <a:lnTo>
                    <a:pt x="195040" y="461637"/>
                  </a:lnTo>
                  <a:cubicBezTo>
                    <a:pt x="143312" y="461637"/>
                    <a:pt x="93703" y="441088"/>
                    <a:pt x="57126" y="404511"/>
                  </a:cubicBezTo>
                  <a:cubicBezTo>
                    <a:pt x="20549" y="367934"/>
                    <a:pt x="0" y="318325"/>
                    <a:pt x="0" y="266597"/>
                  </a:cubicBezTo>
                  <a:lnTo>
                    <a:pt x="0" y="195040"/>
                  </a:lnTo>
                  <a:cubicBezTo>
                    <a:pt x="0" y="143312"/>
                    <a:pt x="20549" y="93703"/>
                    <a:pt x="57126" y="57126"/>
                  </a:cubicBezTo>
                  <a:cubicBezTo>
                    <a:pt x="93703" y="20549"/>
                    <a:pt x="143312" y="0"/>
                    <a:pt x="195040" y="0"/>
                  </a:cubicBezTo>
                  <a:close/>
                </a:path>
              </a:pathLst>
            </a:custGeom>
            <a:solidFill>
              <a:srgbClr val="D5D3C4"/>
            </a:solidFill>
          </p:spPr>
        </p:sp>
        <p:sp>
          <p:nvSpPr>
            <p:cNvPr id="19" name="TextBox 14"/>
            <p:cNvSpPr txBox="1"/>
            <p:nvPr/>
          </p:nvSpPr>
          <p:spPr>
            <a:xfrm>
              <a:off x="0" y="-47625"/>
              <a:ext cx="488943" cy="509262"/>
            </a:xfrm>
            <a:prstGeom prst="rect">
              <a:avLst/>
            </a:prstGeom>
          </p:spPr>
          <p:txBody>
            <a:bodyPr lIns="50800" tIns="50800" rIns="50800" bIns="50800" rtlCol="0" anchor="ctr"/>
            <a:lstStyle/>
            <a:p>
              <a:pPr algn="ctr">
                <a:lnSpc>
                  <a:spcPts val="2940"/>
                </a:lnSpc>
              </a:pPr>
              <a:endParaRPr/>
            </a:p>
          </p:txBody>
        </p:sp>
      </p:grpSp>
      <p:grpSp>
        <p:nvGrpSpPr>
          <p:cNvPr id="21" name="Group 16"/>
          <p:cNvGrpSpPr/>
          <p:nvPr/>
        </p:nvGrpSpPr>
        <p:grpSpPr>
          <a:xfrm>
            <a:off x="14796580" y="5744986"/>
            <a:ext cx="1190821" cy="1124315"/>
            <a:chOff x="0" y="0"/>
            <a:chExt cx="488943" cy="461637"/>
          </a:xfrm>
        </p:grpSpPr>
        <p:sp>
          <p:nvSpPr>
            <p:cNvPr id="22" name="Freeform 17"/>
            <p:cNvSpPr/>
            <p:nvPr/>
          </p:nvSpPr>
          <p:spPr>
            <a:xfrm>
              <a:off x="0" y="0"/>
              <a:ext cx="488943" cy="461637"/>
            </a:xfrm>
            <a:custGeom>
              <a:avLst/>
              <a:gdLst/>
              <a:ahLst/>
              <a:cxnLst/>
              <a:rect l="l" t="t" r="r" b="b"/>
              <a:pathLst>
                <a:path w="488943" h="461637">
                  <a:moveTo>
                    <a:pt x="195040" y="0"/>
                  </a:moveTo>
                  <a:lnTo>
                    <a:pt x="293904" y="0"/>
                  </a:lnTo>
                  <a:cubicBezTo>
                    <a:pt x="345631" y="0"/>
                    <a:pt x="395241" y="20549"/>
                    <a:pt x="431818" y="57126"/>
                  </a:cubicBezTo>
                  <a:cubicBezTo>
                    <a:pt x="468395" y="93703"/>
                    <a:pt x="488943" y="143312"/>
                    <a:pt x="488943" y="195040"/>
                  </a:cubicBezTo>
                  <a:lnTo>
                    <a:pt x="488943" y="266597"/>
                  </a:lnTo>
                  <a:cubicBezTo>
                    <a:pt x="488943" y="318325"/>
                    <a:pt x="468395" y="367934"/>
                    <a:pt x="431818" y="404511"/>
                  </a:cubicBezTo>
                  <a:cubicBezTo>
                    <a:pt x="395241" y="441088"/>
                    <a:pt x="345631" y="461637"/>
                    <a:pt x="293904" y="461637"/>
                  </a:cubicBezTo>
                  <a:lnTo>
                    <a:pt x="195040" y="461637"/>
                  </a:lnTo>
                  <a:cubicBezTo>
                    <a:pt x="143312" y="461637"/>
                    <a:pt x="93703" y="441088"/>
                    <a:pt x="57126" y="404511"/>
                  </a:cubicBezTo>
                  <a:cubicBezTo>
                    <a:pt x="20549" y="367934"/>
                    <a:pt x="0" y="318325"/>
                    <a:pt x="0" y="266597"/>
                  </a:cubicBezTo>
                  <a:lnTo>
                    <a:pt x="0" y="195040"/>
                  </a:lnTo>
                  <a:cubicBezTo>
                    <a:pt x="0" y="143312"/>
                    <a:pt x="20549" y="93703"/>
                    <a:pt x="57126" y="57126"/>
                  </a:cubicBezTo>
                  <a:cubicBezTo>
                    <a:pt x="93703" y="20549"/>
                    <a:pt x="143312" y="0"/>
                    <a:pt x="195040" y="0"/>
                  </a:cubicBezTo>
                  <a:close/>
                </a:path>
              </a:pathLst>
            </a:custGeom>
            <a:solidFill>
              <a:srgbClr val="F20C6D"/>
            </a:solidFill>
          </p:spPr>
        </p:sp>
        <p:sp>
          <p:nvSpPr>
            <p:cNvPr id="23" name="TextBox 18"/>
            <p:cNvSpPr txBox="1"/>
            <p:nvPr/>
          </p:nvSpPr>
          <p:spPr>
            <a:xfrm>
              <a:off x="0" y="-47625"/>
              <a:ext cx="488943" cy="509262"/>
            </a:xfrm>
            <a:prstGeom prst="rect">
              <a:avLst/>
            </a:prstGeom>
          </p:spPr>
          <p:txBody>
            <a:bodyPr lIns="50800" tIns="50800" rIns="50800" bIns="50800" rtlCol="0" anchor="ctr"/>
            <a:lstStyle/>
            <a:p>
              <a:pPr algn="ctr">
                <a:lnSpc>
                  <a:spcPts val="2940"/>
                </a:lnSpc>
              </a:pPr>
              <a:endParaRPr/>
            </a:p>
          </p:txBody>
        </p:sp>
      </p:grpSp>
      <p:sp>
        <p:nvSpPr>
          <p:cNvPr id="33" name="Google Shape;136;p18"/>
          <p:cNvSpPr txBox="1">
            <a:spLocks/>
          </p:cNvSpPr>
          <p:nvPr/>
        </p:nvSpPr>
        <p:spPr>
          <a:xfrm>
            <a:off x="9995980" y="3065339"/>
            <a:ext cx="4572000" cy="1221853"/>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3600" b="1" dirty="0">
                <a:cs typeface="+mn-cs"/>
              </a:rPr>
              <a:t>يُحلل جميع أنواع المشاعر (</a:t>
            </a:r>
            <a:r>
              <a:rPr lang="ar-SA" sz="3600" b="1" dirty="0">
                <a:solidFill>
                  <a:srgbClr val="C00000"/>
                </a:solidFill>
                <a:effectLst>
                  <a:outerShdw blurRad="38100" dist="38100" dir="2700000" algn="tl">
                    <a:srgbClr val="000000">
                      <a:alpha val="43137"/>
                    </a:srgbClr>
                  </a:outerShdw>
                </a:effectLst>
                <a:cs typeface="+mn-cs"/>
              </a:rPr>
              <a:t>سلبية</a:t>
            </a:r>
            <a:r>
              <a:rPr lang="ar-SA" sz="3600" b="1" dirty="0">
                <a:cs typeface="+mn-cs"/>
              </a:rPr>
              <a:t>، </a:t>
            </a:r>
            <a:r>
              <a:rPr lang="ar-SA" sz="3600" b="1" dirty="0">
                <a:solidFill>
                  <a:schemeClr val="accent3">
                    <a:lumMod val="75000"/>
                  </a:schemeClr>
                </a:solidFill>
                <a:effectLst>
                  <a:outerShdw blurRad="38100" dist="38100" dir="2700000" algn="tl">
                    <a:srgbClr val="000000">
                      <a:alpha val="43137"/>
                    </a:srgbClr>
                  </a:outerShdw>
                </a:effectLst>
                <a:cs typeface="+mn-cs"/>
              </a:rPr>
              <a:t>إيجابية</a:t>
            </a:r>
            <a:r>
              <a:rPr lang="ar-SA" sz="3600" b="1" dirty="0">
                <a:cs typeface="+mn-cs"/>
              </a:rPr>
              <a:t>، </a:t>
            </a:r>
            <a:r>
              <a:rPr lang="ar-SA" sz="3600" b="1" dirty="0">
                <a:solidFill>
                  <a:schemeClr val="bg1">
                    <a:lumMod val="50000"/>
                  </a:schemeClr>
                </a:solidFill>
                <a:effectLst>
                  <a:outerShdw blurRad="38100" dist="38100" dir="2700000" algn="tl">
                    <a:srgbClr val="000000">
                      <a:alpha val="43137"/>
                    </a:srgbClr>
                  </a:outerShdw>
                </a:effectLst>
                <a:cs typeface="+mn-cs"/>
              </a:rPr>
              <a:t>ومحايدة</a:t>
            </a:r>
            <a:r>
              <a:rPr lang="ar-SA" sz="3600" b="1" dirty="0">
                <a:cs typeface="+mn-cs"/>
              </a:rPr>
              <a:t>)</a:t>
            </a:r>
          </a:p>
        </p:txBody>
      </p:sp>
      <p:sp>
        <p:nvSpPr>
          <p:cNvPr id="34" name="Google Shape;136;p18"/>
          <p:cNvSpPr txBox="1">
            <a:spLocks/>
          </p:cNvSpPr>
          <p:nvPr/>
        </p:nvSpPr>
        <p:spPr>
          <a:xfrm>
            <a:off x="9803745" y="5701219"/>
            <a:ext cx="4572000" cy="1221853"/>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spcBef>
                <a:spcPts val="0"/>
              </a:spcBef>
            </a:pPr>
            <a:r>
              <a:rPr lang="ar-SA" sz="3600" b="1" dirty="0">
                <a:cs typeface="+mn-cs"/>
              </a:rPr>
              <a:t>يعرض النتائج بشكل بصري واضح</a:t>
            </a:r>
          </a:p>
        </p:txBody>
      </p:sp>
      <p:sp>
        <p:nvSpPr>
          <p:cNvPr id="35" name="Google Shape;136;p18"/>
          <p:cNvSpPr txBox="1">
            <a:spLocks/>
          </p:cNvSpPr>
          <p:nvPr/>
        </p:nvSpPr>
        <p:spPr>
          <a:xfrm>
            <a:off x="1537780" y="2958574"/>
            <a:ext cx="5337993" cy="1221853"/>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rtl="1">
              <a:spcBef>
                <a:spcPts val="0"/>
              </a:spcBef>
            </a:pPr>
            <a:r>
              <a:rPr lang="ar-SA" sz="3600" b="1" dirty="0" smtClean="0">
                <a:cs typeface="+mn-cs"/>
              </a:rPr>
              <a:t>يعتمد </a:t>
            </a:r>
            <a:r>
              <a:rPr lang="ar-SA" sz="3600" b="1" dirty="0">
                <a:cs typeface="+mn-cs"/>
              </a:rPr>
              <a:t>على الذكاء الاصطناعي لفهم السياق بدقة</a:t>
            </a:r>
          </a:p>
        </p:txBody>
      </p:sp>
      <p:sp>
        <p:nvSpPr>
          <p:cNvPr id="36" name="Google Shape;136;p18"/>
          <p:cNvSpPr txBox="1">
            <a:spLocks/>
          </p:cNvSpPr>
          <p:nvPr/>
        </p:nvSpPr>
        <p:spPr>
          <a:xfrm>
            <a:off x="1124931" y="5696216"/>
            <a:ext cx="5783214" cy="1221853"/>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spcBef>
                <a:spcPts val="0"/>
              </a:spcBef>
            </a:pPr>
            <a:r>
              <a:rPr lang="ar-SA" sz="3600" b="1" dirty="0">
                <a:cs typeface="+mn-cs"/>
              </a:rPr>
              <a:t>يمنح فرصة للعميل أن يوضح رأيه بعد التفاعل</a:t>
            </a:r>
          </a:p>
        </p:txBody>
      </p:sp>
      <p:grpSp>
        <p:nvGrpSpPr>
          <p:cNvPr id="40" name="Group 4"/>
          <p:cNvGrpSpPr/>
          <p:nvPr/>
        </p:nvGrpSpPr>
        <p:grpSpPr>
          <a:xfrm>
            <a:off x="7365345" y="8162333"/>
            <a:ext cx="1190821" cy="1124315"/>
            <a:chOff x="0" y="0"/>
            <a:chExt cx="488943" cy="461637"/>
          </a:xfrm>
        </p:grpSpPr>
        <p:sp>
          <p:nvSpPr>
            <p:cNvPr id="41" name="Freeform 5"/>
            <p:cNvSpPr/>
            <p:nvPr/>
          </p:nvSpPr>
          <p:spPr>
            <a:xfrm>
              <a:off x="0" y="0"/>
              <a:ext cx="488943" cy="461637"/>
            </a:xfrm>
            <a:custGeom>
              <a:avLst/>
              <a:gdLst/>
              <a:ahLst/>
              <a:cxnLst/>
              <a:rect l="l" t="t" r="r" b="b"/>
              <a:pathLst>
                <a:path w="488943" h="461637">
                  <a:moveTo>
                    <a:pt x="195040" y="0"/>
                  </a:moveTo>
                  <a:lnTo>
                    <a:pt x="293904" y="0"/>
                  </a:lnTo>
                  <a:cubicBezTo>
                    <a:pt x="345631" y="0"/>
                    <a:pt x="395241" y="20549"/>
                    <a:pt x="431818" y="57126"/>
                  </a:cubicBezTo>
                  <a:cubicBezTo>
                    <a:pt x="468395" y="93703"/>
                    <a:pt x="488943" y="143312"/>
                    <a:pt x="488943" y="195040"/>
                  </a:cubicBezTo>
                  <a:lnTo>
                    <a:pt x="488943" y="266597"/>
                  </a:lnTo>
                  <a:cubicBezTo>
                    <a:pt x="488943" y="318325"/>
                    <a:pt x="468395" y="367934"/>
                    <a:pt x="431818" y="404511"/>
                  </a:cubicBezTo>
                  <a:cubicBezTo>
                    <a:pt x="395241" y="441088"/>
                    <a:pt x="345631" y="461637"/>
                    <a:pt x="293904" y="461637"/>
                  </a:cubicBezTo>
                  <a:lnTo>
                    <a:pt x="195040" y="461637"/>
                  </a:lnTo>
                  <a:cubicBezTo>
                    <a:pt x="143312" y="461637"/>
                    <a:pt x="93703" y="441088"/>
                    <a:pt x="57126" y="404511"/>
                  </a:cubicBezTo>
                  <a:cubicBezTo>
                    <a:pt x="20549" y="367934"/>
                    <a:pt x="0" y="318325"/>
                    <a:pt x="0" y="266597"/>
                  </a:cubicBezTo>
                  <a:lnTo>
                    <a:pt x="0" y="195040"/>
                  </a:lnTo>
                  <a:cubicBezTo>
                    <a:pt x="0" y="143312"/>
                    <a:pt x="20549" y="93703"/>
                    <a:pt x="57126" y="57126"/>
                  </a:cubicBezTo>
                  <a:cubicBezTo>
                    <a:pt x="93703" y="20549"/>
                    <a:pt x="143312" y="0"/>
                    <a:pt x="195040" y="0"/>
                  </a:cubicBezTo>
                  <a:close/>
                </a:path>
              </a:pathLst>
            </a:custGeom>
            <a:solidFill>
              <a:srgbClr val="F20C6D"/>
            </a:solidFill>
          </p:spPr>
        </p:sp>
        <p:sp>
          <p:nvSpPr>
            <p:cNvPr id="42" name="TextBox 6"/>
            <p:cNvSpPr txBox="1"/>
            <p:nvPr/>
          </p:nvSpPr>
          <p:spPr>
            <a:xfrm>
              <a:off x="0" y="-47625"/>
              <a:ext cx="488943" cy="509262"/>
            </a:xfrm>
            <a:prstGeom prst="rect">
              <a:avLst/>
            </a:prstGeom>
          </p:spPr>
          <p:txBody>
            <a:bodyPr lIns="50800" tIns="50800" rIns="50800" bIns="50800" rtlCol="0" anchor="ctr"/>
            <a:lstStyle/>
            <a:p>
              <a:pPr algn="ctr">
                <a:lnSpc>
                  <a:spcPts val="2940"/>
                </a:lnSpc>
              </a:pPr>
              <a:endParaRPr/>
            </a:p>
          </p:txBody>
        </p:sp>
      </p:grpSp>
      <p:grpSp>
        <p:nvGrpSpPr>
          <p:cNvPr id="43" name="Group 12"/>
          <p:cNvGrpSpPr/>
          <p:nvPr/>
        </p:nvGrpSpPr>
        <p:grpSpPr>
          <a:xfrm>
            <a:off x="14796580" y="8220330"/>
            <a:ext cx="1190821" cy="1124315"/>
            <a:chOff x="0" y="0"/>
            <a:chExt cx="488943" cy="461637"/>
          </a:xfrm>
        </p:grpSpPr>
        <p:sp>
          <p:nvSpPr>
            <p:cNvPr id="44" name="Freeform 13"/>
            <p:cNvSpPr/>
            <p:nvPr/>
          </p:nvSpPr>
          <p:spPr>
            <a:xfrm>
              <a:off x="0" y="0"/>
              <a:ext cx="488943" cy="461637"/>
            </a:xfrm>
            <a:custGeom>
              <a:avLst/>
              <a:gdLst/>
              <a:ahLst/>
              <a:cxnLst/>
              <a:rect l="l" t="t" r="r" b="b"/>
              <a:pathLst>
                <a:path w="488943" h="461637">
                  <a:moveTo>
                    <a:pt x="195040" y="0"/>
                  </a:moveTo>
                  <a:lnTo>
                    <a:pt x="293904" y="0"/>
                  </a:lnTo>
                  <a:cubicBezTo>
                    <a:pt x="345631" y="0"/>
                    <a:pt x="395241" y="20549"/>
                    <a:pt x="431818" y="57126"/>
                  </a:cubicBezTo>
                  <a:cubicBezTo>
                    <a:pt x="468395" y="93703"/>
                    <a:pt x="488943" y="143312"/>
                    <a:pt x="488943" y="195040"/>
                  </a:cubicBezTo>
                  <a:lnTo>
                    <a:pt x="488943" y="266597"/>
                  </a:lnTo>
                  <a:cubicBezTo>
                    <a:pt x="488943" y="318325"/>
                    <a:pt x="468395" y="367934"/>
                    <a:pt x="431818" y="404511"/>
                  </a:cubicBezTo>
                  <a:cubicBezTo>
                    <a:pt x="395241" y="441088"/>
                    <a:pt x="345631" y="461637"/>
                    <a:pt x="293904" y="461637"/>
                  </a:cubicBezTo>
                  <a:lnTo>
                    <a:pt x="195040" y="461637"/>
                  </a:lnTo>
                  <a:cubicBezTo>
                    <a:pt x="143312" y="461637"/>
                    <a:pt x="93703" y="441088"/>
                    <a:pt x="57126" y="404511"/>
                  </a:cubicBezTo>
                  <a:cubicBezTo>
                    <a:pt x="20549" y="367934"/>
                    <a:pt x="0" y="318325"/>
                    <a:pt x="0" y="266597"/>
                  </a:cubicBezTo>
                  <a:lnTo>
                    <a:pt x="0" y="195040"/>
                  </a:lnTo>
                  <a:cubicBezTo>
                    <a:pt x="0" y="143312"/>
                    <a:pt x="20549" y="93703"/>
                    <a:pt x="57126" y="57126"/>
                  </a:cubicBezTo>
                  <a:cubicBezTo>
                    <a:pt x="93703" y="20549"/>
                    <a:pt x="143312" y="0"/>
                    <a:pt x="195040" y="0"/>
                  </a:cubicBezTo>
                  <a:close/>
                </a:path>
              </a:pathLst>
            </a:custGeom>
            <a:solidFill>
              <a:srgbClr val="D5D3C4"/>
            </a:solidFill>
          </p:spPr>
        </p:sp>
        <p:sp>
          <p:nvSpPr>
            <p:cNvPr id="45" name="TextBox 14"/>
            <p:cNvSpPr txBox="1"/>
            <p:nvPr/>
          </p:nvSpPr>
          <p:spPr>
            <a:xfrm>
              <a:off x="0" y="-47625"/>
              <a:ext cx="488943" cy="509262"/>
            </a:xfrm>
            <a:prstGeom prst="rect">
              <a:avLst/>
            </a:prstGeom>
          </p:spPr>
          <p:txBody>
            <a:bodyPr lIns="50800" tIns="50800" rIns="50800" bIns="50800" rtlCol="0" anchor="ctr"/>
            <a:lstStyle/>
            <a:p>
              <a:pPr algn="ctr">
                <a:lnSpc>
                  <a:spcPts val="2940"/>
                </a:lnSpc>
              </a:pPr>
              <a:endParaRPr/>
            </a:p>
          </p:txBody>
        </p:sp>
      </p:grpSp>
      <p:sp>
        <p:nvSpPr>
          <p:cNvPr id="46" name="Google Shape;136;p18"/>
          <p:cNvSpPr txBox="1">
            <a:spLocks/>
          </p:cNvSpPr>
          <p:nvPr/>
        </p:nvSpPr>
        <p:spPr>
          <a:xfrm>
            <a:off x="9995980" y="8220330"/>
            <a:ext cx="4572000" cy="1221853"/>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rtl="1">
              <a:spcBef>
                <a:spcPts val="0"/>
              </a:spcBef>
            </a:pPr>
            <a:r>
              <a:rPr lang="ar-SA" sz="3600" b="1" dirty="0">
                <a:cs typeface="+mn-cs"/>
              </a:rPr>
              <a:t>يساعد البنك على تحسين أداء فريق الدعم</a:t>
            </a:r>
          </a:p>
        </p:txBody>
      </p:sp>
      <p:sp>
        <p:nvSpPr>
          <p:cNvPr id="47" name="Google Shape;136;p18"/>
          <p:cNvSpPr txBox="1">
            <a:spLocks/>
          </p:cNvSpPr>
          <p:nvPr/>
        </p:nvSpPr>
        <p:spPr>
          <a:xfrm>
            <a:off x="1537780" y="8171560"/>
            <a:ext cx="5337993" cy="1221853"/>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spcBef>
                <a:spcPts val="0"/>
              </a:spcBef>
            </a:pPr>
            <a:r>
              <a:rPr lang="ar-SA" sz="3600" b="1" dirty="0">
                <a:cs typeface="+mn-cs"/>
              </a:rPr>
              <a:t>قابل للتوسعة والدمج بسهولة مع أنظمة البنك</a:t>
            </a: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953810" y="3215366"/>
            <a:ext cx="876360" cy="876360"/>
          </a:xfrm>
          <a:prstGeom prst="rect">
            <a:avLst/>
          </a:prstGeom>
        </p:spPr>
      </p:pic>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29615" y="3187129"/>
            <a:ext cx="862280" cy="862280"/>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018475" y="5875512"/>
            <a:ext cx="774082" cy="774082"/>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07844" y="5744986"/>
            <a:ext cx="939229" cy="939229"/>
          </a:xfrm>
          <a:prstGeom prst="rect">
            <a:avLst/>
          </a:prstGeom>
        </p:spPr>
      </p:pic>
      <p:pic>
        <p:nvPicPr>
          <p:cNvPr id="50" name="Picture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935200" y="8267700"/>
            <a:ext cx="913579" cy="913579"/>
          </a:xfrm>
          <a:prstGeom prst="rect">
            <a:avLst/>
          </a:prstGeom>
        </p:spPr>
      </p:pic>
      <p:pic>
        <p:nvPicPr>
          <p:cNvPr id="51" name="Picture 5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531682" y="8267700"/>
            <a:ext cx="860213" cy="860213"/>
          </a:xfrm>
          <a:prstGeom prst="rect">
            <a:avLst/>
          </a:prstGeom>
        </p:spPr>
      </p:pic>
    </p:spTree>
    <p:extLst>
      <p:ext uri="{BB962C8B-B14F-4D97-AF65-F5344CB8AC3E}">
        <p14:creationId xmlns:p14="http://schemas.microsoft.com/office/powerpoint/2010/main" val="20405755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6948174" y="1177604"/>
            <a:ext cx="1006475" cy="670564"/>
          </a:xfrm>
          <a:custGeom>
            <a:avLst/>
            <a:gdLst/>
            <a:ahLst/>
            <a:cxnLst/>
            <a:rect l="l" t="t" r="r" b="b"/>
            <a:pathLst>
              <a:path w="1006475" h="670564">
                <a:moveTo>
                  <a:pt x="0" y="0"/>
                </a:moveTo>
                <a:lnTo>
                  <a:pt x="1006474" y="0"/>
                </a:lnTo>
                <a:lnTo>
                  <a:pt x="1006474" y="670564"/>
                </a:lnTo>
                <a:lnTo>
                  <a:pt x="0" y="67056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3" name="TextBox 13"/>
          <p:cNvSpPr txBox="1"/>
          <p:nvPr/>
        </p:nvSpPr>
        <p:spPr>
          <a:xfrm>
            <a:off x="8229600" y="1057454"/>
            <a:ext cx="8480689" cy="1044575"/>
          </a:xfrm>
          <a:prstGeom prst="rect">
            <a:avLst/>
          </a:prstGeom>
        </p:spPr>
        <p:txBody>
          <a:bodyPr lIns="0" tIns="0" rIns="0" bIns="0" rtlCol="0" anchor="t">
            <a:spAutoFit/>
          </a:bodyPr>
          <a:lstStyle/>
          <a:p>
            <a:pPr marL="0" lvl="0" indent="0" algn="r" rtl="1">
              <a:lnSpc>
                <a:spcPts val="8124"/>
              </a:lnSpc>
              <a:spcBef>
                <a:spcPct val="0"/>
              </a:spcBef>
            </a:pPr>
            <a:r>
              <a:rPr lang="ar-SA" sz="6499" b="1" u="none" strike="noStrike" spc="129" dirty="0" smtClean="0">
                <a:solidFill>
                  <a:srgbClr val="141414"/>
                </a:solidFill>
                <a:latin typeface="Glasgow Bold"/>
                <a:ea typeface="Glasgow Bold"/>
                <a:sym typeface="Glasgow Bold"/>
              </a:rPr>
              <a:t>أعضاء فريق #7</a:t>
            </a:r>
            <a:endParaRPr lang="en-US" sz="6499" b="1" u="none" strike="noStrike" spc="129" dirty="0">
              <a:solidFill>
                <a:srgbClr val="141414"/>
              </a:solidFill>
              <a:latin typeface="Glasgow Bold"/>
              <a:ea typeface="Glasgow Bold"/>
              <a:sym typeface="Glasgow Bold"/>
            </a:endParaRPr>
          </a:p>
        </p:txBody>
      </p:sp>
      <p:grpSp>
        <p:nvGrpSpPr>
          <p:cNvPr id="33" name="Group 32"/>
          <p:cNvGrpSpPr/>
          <p:nvPr/>
        </p:nvGrpSpPr>
        <p:grpSpPr>
          <a:xfrm>
            <a:off x="10396768" y="2497444"/>
            <a:ext cx="5257800" cy="7315728"/>
            <a:chOff x="11125200" y="2842808"/>
            <a:chExt cx="5614118" cy="7711420"/>
          </a:xfrm>
        </p:grpSpPr>
        <p:grpSp>
          <p:nvGrpSpPr>
            <p:cNvPr id="5" name="Group 5"/>
            <p:cNvGrpSpPr/>
            <p:nvPr/>
          </p:nvGrpSpPr>
          <p:grpSpPr>
            <a:xfrm>
              <a:off x="14627619" y="2842808"/>
              <a:ext cx="2082670" cy="2061984"/>
              <a:chOff x="0" y="0"/>
              <a:chExt cx="812800" cy="812800"/>
            </a:xfrm>
            <a:effectLst>
              <a:outerShdw blurRad="76200" dir="18900000" sy="23000" kx="-1200000" algn="bl" rotWithShape="0">
                <a:prstClr val="black">
                  <a:alpha val="20000"/>
                </a:prstClr>
              </a:outerShdw>
            </a:effectLst>
          </p:grpSpPr>
          <p:sp>
            <p:nvSpPr>
              <p:cNvPr id="6" name="Freeform 6"/>
              <p:cNvSpPr/>
              <p:nvPr/>
            </p:nvSpPr>
            <p:spPr>
              <a:xfrm>
                <a:off x="0" y="0"/>
                <a:ext cx="812800" cy="812800"/>
              </a:xfrm>
              <a:custGeom>
                <a:avLst/>
                <a:gdLst/>
                <a:ahLst/>
                <a:cxnLst/>
                <a:rect l="l" t="t" r="r" b="b"/>
                <a:pathLst>
                  <a:path w="812800" h="812800">
                    <a:moveTo>
                      <a:pt x="161708" y="0"/>
                    </a:moveTo>
                    <a:lnTo>
                      <a:pt x="651092" y="0"/>
                    </a:lnTo>
                    <a:cubicBezTo>
                      <a:pt x="693979" y="0"/>
                      <a:pt x="735111" y="17037"/>
                      <a:pt x="765437" y="47363"/>
                    </a:cubicBezTo>
                    <a:cubicBezTo>
                      <a:pt x="795763" y="77689"/>
                      <a:pt x="812800" y="118821"/>
                      <a:pt x="812800" y="161708"/>
                    </a:cubicBezTo>
                    <a:lnTo>
                      <a:pt x="812800" y="651092"/>
                    </a:lnTo>
                    <a:cubicBezTo>
                      <a:pt x="812800" y="693979"/>
                      <a:pt x="795763" y="735111"/>
                      <a:pt x="765437" y="765437"/>
                    </a:cubicBezTo>
                    <a:cubicBezTo>
                      <a:pt x="735111" y="795763"/>
                      <a:pt x="693979" y="812800"/>
                      <a:pt x="651092" y="812800"/>
                    </a:cubicBezTo>
                    <a:lnTo>
                      <a:pt x="161708" y="812800"/>
                    </a:lnTo>
                    <a:cubicBezTo>
                      <a:pt x="118821" y="812800"/>
                      <a:pt x="77689" y="795763"/>
                      <a:pt x="47363" y="765437"/>
                    </a:cubicBezTo>
                    <a:cubicBezTo>
                      <a:pt x="17037" y="735111"/>
                      <a:pt x="0" y="693979"/>
                      <a:pt x="0" y="651092"/>
                    </a:cubicBezTo>
                    <a:lnTo>
                      <a:pt x="0" y="161708"/>
                    </a:lnTo>
                    <a:cubicBezTo>
                      <a:pt x="0" y="118821"/>
                      <a:pt x="17037" y="77689"/>
                      <a:pt x="47363" y="47363"/>
                    </a:cubicBezTo>
                    <a:cubicBezTo>
                      <a:pt x="77689" y="17037"/>
                      <a:pt x="118821" y="0"/>
                      <a:pt x="161708" y="0"/>
                    </a:cubicBezTo>
                    <a:close/>
                  </a:path>
                </a:pathLst>
              </a:custGeom>
              <a:blipFill dpi="0" rotWithShape="1">
                <a:blip r:embed="rId4"/>
                <a:srcRect/>
                <a:stretch>
                  <a:fillRect l="-45000" t="-51000" r="-71000" b="-61000"/>
                </a:stretch>
              </a:blipFill>
            </p:spPr>
          </p:sp>
        </p:grpSp>
        <p:sp>
          <p:nvSpPr>
            <p:cNvPr id="23" name="TextBox 13"/>
            <p:cNvSpPr txBox="1"/>
            <p:nvPr/>
          </p:nvSpPr>
          <p:spPr>
            <a:xfrm>
              <a:off x="11125200" y="2939450"/>
              <a:ext cx="2934931" cy="1038746"/>
            </a:xfrm>
            <a:prstGeom prst="rect">
              <a:avLst/>
            </a:prstGeom>
          </p:spPr>
          <p:txBody>
            <a:bodyPr wrap="square" lIns="0" tIns="0" rIns="0" bIns="0" rtlCol="0" anchor="t">
              <a:spAutoFit/>
            </a:bodyPr>
            <a:lstStyle/>
            <a:p>
              <a:pPr marL="0" lvl="0" indent="0" algn="r" rtl="1">
                <a:lnSpc>
                  <a:spcPts val="8124"/>
                </a:lnSpc>
                <a:spcBef>
                  <a:spcPct val="0"/>
                </a:spcBef>
              </a:pPr>
              <a:r>
                <a:rPr lang="ar-SA" sz="3600" b="1" u="none" strike="noStrike" spc="129" dirty="0" smtClean="0">
                  <a:solidFill>
                    <a:srgbClr val="F20C6D"/>
                  </a:solidFill>
                  <a:effectLst>
                    <a:outerShdw blurRad="38100" dist="38100" dir="2700000" algn="tl">
                      <a:srgbClr val="000000">
                        <a:alpha val="43137"/>
                      </a:srgbClr>
                    </a:outerShdw>
                  </a:effectLst>
                  <a:latin typeface="Glasgow Bold"/>
                  <a:ea typeface="Glasgow Bold"/>
                  <a:sym typeface="Glasgow Bold"/>
                </a:rPr>
                <a:t>م.آية العويسات</a:t>
              </a:r>
              <a:endParaRPr lang="en-US" sz="3600" b="1" u="none" strike="noStrike" spc="129" dirty="0">
                <a:solidFill>
                  <a:srgbClr val="F20C6D"/>
                </a:solidFill>
                <a:effectLst>
                  <a:outerShdw blurRad="38100" dist="38100" dir="2700000" algn="tl">
                    <a:srgbClr val="000000">
                      <a:alpha val="43137"/>
                    </a:srgbClr>
                  </a:outerShdw>
                </a:effectLst>
                <a:latin typeface="Glasgow Bold"/>
                <a:ea typeface="Glasgow Bold"/>
                <a:sym typeface="Glasgow Bold"/>
              </a:endParaRPr>
            </a:p>
          </p:txBody>
        </p:sp>
        <p:sp>
          <p:nvSpPr>
            <p:cNvPr id="24" name="TextBox 13"/>
            <p:cNvSpPr txBox="1"/>
            <p:nvPr/>
          </p:nvSpPr>
          <p:spPr>
            <a:xfrm>
              <a:off x="11658600" y="3627497"/>
              <a:ext cx="2401530" cy="1038746"/>
            </a:xfrm>
            <a:prstGeom prst="rect">
              <a:avLst/>
            </a:prstGeom>
          </p:spPr>
          <p:txBody>
            <a:bodyPr wrap="square" lIns="0" tIns="0" rIns="0" bIns="0" rtlCol="0" anchor="t">
              <a:spAutoFit/>
            </a:bodyPr>
            <a:lstStyle/>
            <a:p>
              <a:pPr marL="0" lvl="0" indent="0" algn="r" rtl="1">
                <a:lnSpc>
                  <a:spcPts val="8124"/>
                </a:lnSpc>
                <a:spcBef>
                  <a:spcPct val="0"/>
                </a:spcBef>
              </a:pPr>
              <a:r>
                <a:rPr lang="ar-SA" sz="2800" b="1" u="none" strike="noStrike" spc="129" dirty="0" smtClean="0">
                  <a:solidFill>
                    <a:srgbClr val="141414"/>
                  </a:solidFill>
                  <a:latin typeface="Glasgow Bold"/>
                  <a:ea typeface="Glasgow Bold"/>
                  <a:sym typeface="Glasgow Bold"/>
                </a:rPr>
                <a:t>قائدة الفريق</a:t>
              </a:r>
              <a:endParaRPr lang="en-US" sz="2800" b="1" u="none" strike="noStrike" spc="129" dirty="0">
                <a:solidFill>
                  <a:srgbClr val="141414"/>
                </a:solidFill>
                <a:latin typeface="Glasgow Bold"/>
                <a:ea typeface="Glasgow Bold"/>
                <a:sym typeface="Glasgow Bold"/>
              </a:endParaRPr>
            </a:p>
          </p:txBody>
        </p:sp>
        <p:grpSp>
          <p:nvGrpSpPr>
            <p:cNvPr id="25" name="Group 5"/>
            <p:cNvGrpSpPr/>
            <p:nvPr/>
          </p:nvGrpSpPr>
          <p:grpSpPr>
            <a:xfrm>
              <a:off x="14627619" y="5742213"/>
              <a:ext cx="2082670" cy="2061984"/>
              <a:chOff x="0" y="0"/>
              <a:chExt cx="812800" cy="812800"/>
            </a:xfrm>
            <a:effectLst>
              <a:outerShdw blurRad="76200" dir="18900000" sy="23000" kx="-1200000" algn="bl" rotWithShape="0">
                <a:prstClr val="black">
                  <a:alpha val="20000"/>
                </a:prstClr>
              </a:outerShdw>
            </a:effectLst>
          </p:grpSpPr>
          <p:sp>
            <p:nvSpPr>
              <p:cNvPr id="26" name="Freeform 6"/>
              <p:cNvSpPr/>
              <p:nvPr/>
            </p:nvSpPr>
            <p:spPr>
              <a:xfrm>
                <a:off x="0" y="0"/>
                <a:ext cx="812800" cy="812800"/>
              </a:xfrm>
              <a:custGeom>
                <a:avLst/>
                <a:gdLst/>
                <a:ahLst/>
                <a:cxnLst/>
                <a:rect l="l" t="t" r="r" b="b"/>
                <a:pathLst>
                  <a:path w="812800" h="812800">
                    <a:moveTo>
                      <a:pt x="161708" y="0"/>
                    </a:moveTo>
                    <a:lnTo>
                      <a:pt x="651092" y="0"/>
                    </a:lnTo>
                    <a:cubicBezTo>
                      <a:pt x="693979" y="0"/>
                      <a:pt x="735111" y="17037"/>
                      <a:pt x="765437" y="47363"/>
                    </a:cubicBezTo>
                    <a:cubicBezTo>
                      <a:pt x="795763" y="77689"/>
                      <a:pt x="812800" y="118821"/>
                      <a:pt x="812800" y="161708"/>
                    </a:cubicBezTo>
                    <a:lnTo>
                      <a:pt x="812800" y="651092"/>
                    </a:lnTo>
                    <a:cubicBezTo>
                      <a:pt x="812800" y="693979"/>
                      <a:pt x="795763" y="735111"/>
                      <a:pt x="765437" y="765437"/>
                    </a:cubicBezTo>
                    <a:cubicBezTo>
                      <a:pt x="735111" y="795763"/>
                      <a:pt x="693979" y="812800"/>
                      <a:pt x="651092" y="812800"/>
                    </a:cubicBezTo>
                    <a:lnTo>
                      <a:pt x="161708" y="812800"/>
                    </a:lnTo>
                    <a:cubicBezTo>
                      <a:pt x="118821" y="812800"/>
                      <a:pt x="77689" y="795763"/>
                      <a:pt x="47363" y="765437"/>
                    </a:cubicBezTo>
                    <a:cubicBezTo>
                      <a:pt x="17037" y="735111"/>
                      <a:pt x="0" y="693979"/>
                      <a:pt x="0" y="651092"/>
                    </a:cubicBezTo>
                    <a:lnTo>
                      <a:pt x="0" y="161708"/>
                    </a:lnTo>
                    <a:cubicBezTo>
                      <a:pt x="0" y="118821"/>
                      <a:pt x="17037" y="77689"/>
                      <a:pt x="47363" y="47363"/>
                    </a:cubicBezTo>
                    <a:cubicBezTo>
                      <a:pt x="77689" y="17037"/>
                      <a:pt x="118821" y="0"/>
                      <a:pt x="161708" y="0"/>
                    </a:cubicBezTo>
                    <a:close/>
                  </a:path>
                </a:pathLst>
              </a:custGeom>
              <a:blipFill dpi="0" rotWithShape="1">
                <a:blip r:embed="rId5"/>
                <a:srcRect/>
                <a:stretch>
                  <a:fillRect l="-67000" t="-52000" r="-59000" b="-110000"/>
                </a:stretch>
              </a:blipFill>
            </p:spPr>
          </p:sp>
        </p:grpSp>
        <p:sp>
          <p:nvSpPr>
            <p:cNvPr id="27" name="TextBox 13"/>
            <p:cNvSpPr txBox="1"/>
            <p:nvPr/>
          </p:nvSpPr>
          <p:spPr>
            <a:xfrm>
              <a:off x="11125200" y="5838855"/>
              <a:ext cx="2934931" cy="961510"/>
            </a:xfrm>
            <a:prstGeom prst="rect">
              <a:avLst/>
            </a:prstGeom>
          </p:spPr>
          <p:txBody>
            <a:bodyPr wrap="square" lIns="0" tIns="0" rIns="0" bIns="0" rtlCol="0" anchor="t">
              <a:spAutoFit/>
            </a:bodyPr>
            <a:lstStyle/>
            <a:p>
              <a:pPr marL="0" lvl="0" indent="0" algn="r" rtl="1">
                <a:lnSpc>
                  <a:spcPts val="8124"/>
                </a:lnSpc>
                <a:spcBef>
                  <a:spcPct val="0"/>
                </a:spcBef>
              </a:pPr>
              <a:r>
                <a:rPr lang="ar-SA" sz="3600" b="1" spc="129" dirty="0" smtClean="0">
                  <a:solidFill>
                    <a:srgbClr val="F20C6D"/>
                  </a:solidFill>
                  <a:effectLst>
                    <a:outerShdw blurRad="38100" dist="38100" dir="2700000" algn="tl">
                      <a:srgbClr val="000000">
                        <a:alpha val="43137"/>
                      </a:srgbClr>
                    </a:outerShdw>
                  </a:effectLst>
                  <a:latin typeface="Glasgow Bold"/>
                  <a:ea typeface="Glasgow Bold"/>
                  <a:sym typeface="Glasgow Bold"/>
                </a:rPr>
                <a:t>بثينه جمال</a:t>
              </a:r>
              <a:endParaRPr lang="en-US" sz="3600" b="1" u="none" strike="noStrike" spc="129" dirty="0">
                <a:solidFill>
                  <a:srgbClr val="F20C6D"/>
                </a:solidFill>
                <a:effectLst>
                  <a:outerShdw blurRad="38100" dist="38100" dir="2700000" algn="tl">
                    <a:srgbClr val="000000">
                      <a:alpha val="43137"/>
                    </a:srgbClr>
                  </a:outerShdw>
                </a:effectLst>
                <a:latin typeface="Glasgow Bold"/>
                <a:ea typeface="Glasgow Bold"/>
                <a:sym typeface="Glasgow Bold"/>
              </a:endParaRPr>
            </a:p>
          </p:txBody>
        </p:sp>
        <p:sp>
          <p:nvSpPr>
            <p:cNvPr id="28" name="TextBox 13"/>
            <p:cNvSpPr txBox="1"/>
            <p:nvPr/>
          </p:nvSpPr>
          <p:spPr>
            <a:xfrm>
              <a:off x="11658600" y="6526902"/>
              <a:ext cx="2401530" cy="930353"/>
            </a:xfrm>
            <a:prstGeom prst="rect">
              <a:avLst/>
            </a:prstGeom>
          </p:spPr>
          <p:txBody>
            <a:bodyPr wrap="square" lIns="0" tIns="0" rIns="0" bIns="0" rtlCol="0" anchor="t">
              <a:spAutoFit/>
            </a:bodyPr>
            <a:lstStyle/>
            <a:p>
              <a:pPr marL="0" lvl="0" indent="0" algn="r" rtl="1">
                <a:lnSpc>
                  <a:spcPts val="8124"/>
                </a:lnSpc>
                <a:spcBef>
                  <a:spcPct val="0"/>
                </a:spcBef>
              </a:pPr>
              <a:r>
                <a:rPr lang="ar-SA" sz="2800" b="1" u="none" strike="noStrike" spc="129" dirty="0" smtClean="0">
                  <a:solidFill>
                    <a:srgbClr val="141414"/>
                  </a:solidFill>
                  <a:latin typeface="Glasgow Bold"/>
                  <a:ea typeface="Glasgow Bold"/>
                  <a:sym typeface="Glasgow Bold"/>
                </a:rPr>
                <a:t>تحليل بيانات</a:t>
              </a:r>
              <a:endParaRPr lang="en-US" sz="2800" b="1" u="none" strike="noStrike" spc="129" dirty="0">
                <a:solidFill>
                  <a:srgbClr val="141414"/>
                </a:solidFill>
                <a:latin typeface="Glasgow Bold"/>
                <a:ea typeface="Glasgow Bold"/>
                <a:sym typeface="Glasgow Bold"/>
              </a:endParaRPr>
            </a:p>
          </p:txBody>
        </p:sp>
        <p:grpSp>
          <p:nvGrpSpPr>
            <p:cNvPr id="29" name="Group 5"/>
            <p:cNvGrpSpPr/>
            <p:nvPr/>
          </p:nvGrpSpPr>
          <p:grpSpPr>
            <a:xfrm>
              <a:off x="14656648" y="8492244"/>
              <a:ext cx="2082670" cy="2061984"/>
              <a:chOff x="0" y="0"/>
              <a:chExt cx="812800" cy="812800"/>
            </a:xfrm>
            <a:effectLst>
              <a:outerShdw blurRad="76200" dir="18900000" sy="23000" kx="-1200000" algn="bl" rotWithShape="0">
                <a:prstClr val="black">
                  <a:alpha val="20000"/>
                </a:prstClr>
              </a:outerShdw>
            </a:effectLst>
          </p:grpSpPr>
          <p:sp>
            <p:nvSpPr>
              <p:cNvPr id="30" name="Freeform 6"/>
              <p:cNvSpPr/>
              <p:nvPr/>
            </p:nvSpPr>
            <p:spPr>
              <a:xfrm>
                <a:off x="0" y="0"/>
                <a:ext cx="812800" cy="812800"/>
              </a:xfrm>
              <a:custGeom>
                <a:avLst/>
                <a:gdLst/>
                <a:ahLst/>
                <a:cxnLst/>
                <a:rect l="l" t="t" r="r" b="b"/>
                <a:pathLst>
                  <a:path w="812800" h="812800">
                    <a:moveTo>
                      <a:pt x="161708" y="0"/>
                    </a:moveTo>
                    <a:lnTo>
                      <a:pt x="651092" y="0"/>
                    </a:lnTo>
                    <a:cubicBezTo>
                      <a:pt x="693979" y="0"/>
                      <a:pt x="735111" y="17037"/>
                      <a:pt x="765437" y="47363"/>
                    </a:cubicBezTo>
                    <a:cubicBezTo>
                      <a:pt x="795763" y="77689"/>
                      <a:pt x="812800" y="118821"/>
                      <a:pt x="812800" y="161708"/>
                    </a:cubicBezTo>
                    <a:lnTo>
                      <a:pt x="812800" y="651092"/>
                    </a:lnTo>
                    <a:cubicBezTo>
                      <a:pt x="812800" y="693979"/>
                      <a:pt x="795763" y="735111"/>
                      <a:pt x="765437" y="765437"/>
                    </a:cubicBezTo>
                    <a:cubicBezTo>
                      <a:pt x="735111" y="795763"/>
                      <a:pt x="693979" y="812800"/>
                      <a:pt x="651092" y="812800"/>
                    </a:cubicBezTo>
                    <a:lnTo>
                      <a:pt x="161708" y="812800"/>
                    </a:lnTo>
                    <a:cubicBezTo>
                      <a:pt x="118821" y="812800"/>
                      <a:pt x="77689" y="795763"/>
                      <a:pt x="47363" y="765437"/>
                    </a:cubicBezTo>
                    <a:cubicBezTo>
                      <a:pt x="17037" y="735111"/>
                      <a:pt x="0" y="693979"/>
                      <a:pt x="0" y="651092"/>
                    </a:cubicBezTo>
                    <a:lnTo>
                      <a:pt x="0" y="161708"/>
                    </a:lnTo>
                    <a:cubicBezTo>
                      <a:pt x="0" y="118821"/>
                      <a:pt x="17037" y="77689"/>
                      <a:pt x="47363" y="47363"/>
                    </a:cubicBezTo>
                    <a:cubicBezTo>
                      <a:pt x="77689" y="17037"/>
                      <a:pt x="118821" y="0"/>
                      <a:pt x="161708" y="0"/>
                    </a:cubicBezTo>
                    <a:close/>
                  </a:path>
                </a:pathLst>
              </a:custGeom>
              <a:blipFill dpi="0" rotWithShape="1">
                <a:blip r:embed="rId6"/>
                <a:srcRect/>
                <a:stretch>
                  <a:fillRect l="-58000" t="-19000" r="-49000" b="-53000"/>
                </a:stretch>
              </a:blipFill>
            </p:spPr>
          </p:sp>
        </p:grpSp>
        <p:sp>
          <p:nvSpPr>
            <p:cNvPr id="31" name="TextBox 13"/>
            <p:cNvSpPr txBox="1"/>
            <p:nvPr/>
          </p:nvSpPr>
          <p:spPr>
            <a:xfrm>
              <a:off x="11154229" y="8588886"/>
              <a:ext cx="2934931" cy="961510"/>
            </a:xfrm>
            <a:prstGeom prst="rect">
              <a:avLst/>
            </a:prstGeom>
          </p:spPr>
          <p:txBody>
            <a:bodyPr wrap="square" lIns="0" tIns="0" rIns="0" bIns="0" rtlCol="0" anchor="t">
              <a:spAutoFit/>
            </a:bodyPr>
            <a:lstStyle/>
            <a:p>
              <a:pPr marL="0" lvl="0" indent="0" algn="r" rtl="1">
                <a:lnSpc>
                  <a:spcPts val="8124"/>
                </a:lnSpc>
                <a:spcBef>
                  <a:spcPct val="0"/>
                </a:spcBef>
              </a:pPr>
              <a:r>
                <a:rPr lang="ar-SA" sz="3600" b="1" spc="129" dirty="0" smtClean="0">
                  <a:solidFill>
                    <a:srgbClr val="F20C6D"/>
                  </a:solidFill>
                  <a:effectLst>
                    <a:outerShdw blurRad="38100" dist="38100" dir="2700000" algn="tl">
                      <a:srgbClr val="000000">
                        <a:alpha val="43137"/>
                      </a:srgbClr>
                    </a:outerShdw>
                  </a:effectLst>
                  <a:latin typeface="Glasgow Bold"/>
                  <a:ea typeface="Glasgow Bold"/>
                  <a:sym typeface="Glasgow Bold"/>
                </a:rPr>
                <a:t>علاء حطّاب</a:t>
              </a:r>
              <a:endParaRPr lang="en-US" sz="3600" b="1" u="none" strike="noStrike" spc="129" dirty="0">
                <a:solidFill>
                  <a:srgbClr val="F20C6D"/>
                </a:solidFill>
                <a:effectLst>
                  <a:outerShdw blurRad="38100" dist="38100" dir="2700000" algn="tl">
                    <a:srgbClr val="000000">
                      <a:alpha val="43137"/>
                    </a:srgbClr>
                  </a:outerShdw>
                </a:effectLst>
                <a:latin typeface="Glasgow Bold"/>
                <a:ea typeface="Glasgow Bold"/>
                <a:sym typeface="Glasgow Bold"/>
              </a:endParaRPr>
            </a:p>
          </p:txBody>
        </p:sp>
        <p:sp>
          <p:nvSpPr>
            <p:cNvPr id="32" name="TextBox 13"/>
            <p:cNvSpPr txBox="1"/>
            <p:nvPr/>
          </p:nvSpPr>
          <p:spPr>
            <a:xfrm>
              <a:off x="11687629" y="9276933"/>
              <a:ext cx="2401530" cy="934745"/>
            </a:xfrm>
            <a:prstGeom prst="rect">
              <a:avLst/>
            </a:prstGeom>
          </p:spPr>
          <p:txBody>
            <a:bodyPr wrap="square" lIns="0" tIns="0" rIns="0" bIns="0" rtlCol="0" anchor="t">
              <a:spAutoFit/>
            </a:bodyPr>
            <a:lstStyle/>
            <a:p>
              <a:pPr marL="0" lvl="0" indent="0" algn="r" rtl="1">
                <a:lnSpc>
                  <a:spcPts val="8124"/>
                </a:lnSpc>
                <a:spcBef>
                  <a:spcPct val="0"/>
                </a:spcBef>
              </a:pPr>
              <a:r>
                <a:rPr lang="en-US" sz="2800" b="1" spc="129" dirty="0" smtClean="0">
                  <a:solidFill>
                    <a:srgbClr val="141414"/>
                  </a:solidFill>
                  <a:latin typeface="Glasgow Bold"/>
                  <a:ea typeface="Glasgow Bold"/>
                  <a:sym typeface="Glasgow Bold"/>
                </a:rPr>
                <a:t>UI/UX</a:t>
              </a:r>
              <a:endParaRPr lang="en-US" sz="2800" b="1" u="none" strike="noStrike" spc="129" dirty="0">
                <a:solidFill>
                  <a:srgbClr val="141414"/>
                </a:solidFill>
                <a:latin typeface="Glasgow Bold"/>
                <a:ea typeface="Glasgow Bold"/>
                <a:sym typeface="Glasgow Bold"/>
              </a:endParaRPr>
            </a:p>
          </p:txBody>
        </p:sp>
      </p:grpSp>
      <p:grpSp>
        <p:nvGrpSpPr>
          <p:cNvPr id="34" name="Group 33"/>
          <p:cNvGrpSpPr/>
          <p:nvPr/>
        </p:nvGrpSpPr>
        <p:grpSpPr>
          <a:xfrm>
            <a:off x="2514601" y="2497444"/>
            <a:ext cx="5487077" cy="7315728"/>
            <a:chOff x="10880385" y="2842808"/>
            <a:chExt cx="5858933" cy="7711420"/>
          </a:xfrm>
        </p:grpSpPr>
        <p:grpSp>
          <p:nvGrpSpPr>
            <p:cNvPr id="35" name="Group 5"/>
            <p:cNvGrpSpPr/>
            <p:nvPr/>
          </p:nvGrpSpPr>
          <p:grpSpPr>
            <a:xfrm>
              <a:off x="14627619" y="2842808"/>
              <a:ext cx="2082670" cy="2061984"/>
              <a:chOff x="0" y="0"/>
              <a:chExt cx="812800" cy="812800"/>
            </a:xfrm>
            <a:effectLst>
              <a:outerShdw blurRad="76200" dir="18900000" sy="23000" kx="-1200000" algn="bl" rotWithShape="0">
                <a:prstClr val="black">
                  <a:alpha val="20000"/>
                </a:prstClr>
              </a:outerShdw>
            </a:effectLst>
          </p:grpSpPr>
          <p:sp>
            <p:nvSpPr>
              <p:cNvPr id="46" name="Freeform 6"/>
              <p:cNvSpPr/>
              <p:nvPr/>
            </p:nvSpPr>
            <p:spPr>
              <a:xfrm>
                <a:off x="0" y="0"/>
                <a:ext cx="812800" cy="812800"/>
              </a:xfrm>
              <a:custGeom>
                <a:avLst/>
                <a:gdLst/>
                <a:ahLst/>
                <a:cxnLst/>
                <a:rect l="l" t="t" r="r" b="b"/>
                <a:pathLst>
                  <a:path w="812800" h="812800">
                    <a:moveTo>
                      <a:pt x="161708" y="0"/>
                    </a:moveTo>
                    <a:lnTo>
                      <a:pt x="651092" y="0"/>
                    </a:lnTo>
                    <a:cubicBezTo>
                      <a:pt x="693979" y="0"/>
                      <a:pt x="735111" y="17037"/>
                      <a:pt x="765437" y="47363"/>
                    </a:cubicBezTo>
                    <a:cubicBezTo>
                      <a:pt x="795763" y="77689"/>
                      <a:pt x="812800" y="118821"/>
                      <a:pt x="812800" y="161708"/>
                    </a:cubicBezTo>
                    <a:lnTo>
                      <a:pt x="812800" y="651092"/>
                    </a:lnTo>
                    <a:cubicBezTo>
                      <a:pt x="812800" y="693979"/>
                      <a:pt x="795763" y="735111"/>
                      <a:pt x="765437" y="765437"/>
                    </a:cubicBezTo>
                    <a:cubicBezTo>
                      <a:pt x="735111" y="795763"/>
                      <a:pt x="693979" y="812800"/>
                      <a:pt x="651092" y="812800"/>
                    </a:cubicBezTo>
                    <a:lnTo>
                      <a:pt x="161708" y="812800"/>
                    </a:lnTo>
                    <a:cubicBezTo>
                      <a:pt x="118821" y="812800"/>
                      <a:pt x="77689" y="795763"/>
                      <a:pt x="47363" y="765437"/>
                    </a:cubicBezTo>
                    <a:cubicBezTo>
                      <a:pt x="17037" y="735111"/>
                      <a:pt x="0" y="693979"/>
                      <a:pt x="0" y="651092"/>
                    </a:cubicBezTo>
                    <a:lnTo>
                      <a:pt x="0" y="161708"/>
                    </a:lnTo>
                    <a:cubicBezTo>
                      <a:pt x="0" y="118821"/>
                      <a:pt x="17037" y="77689"/>
                      <a:pt x="47363" y="47363"/>
                    </a:cubicBezTo>
                    <a:cubicBezTo>
                      <a:pt x="77689" y="17037"/>
                      <a:pt x="118821" y="0"/>
                      <a:pt x="161708" y="0"/>
                    </a:cubicBezTo>
                    <a:close/>
                  </a:path>
                </a:pathLst>
              </a:custGeom>
              <a:blipFill dpi="0" rotWithShape="1">
                <a:blip r:embed="rId7"/>
                <a:srcRect/>
                <a:stretch>
                  <a:fillRect l="-69861" t="3000" r="-70000" b="-62000"/>
                </a:stretch>
              </a:blipFill>
            </p:spPr>
          </p:sp>
        </p:grpSp>
        <p:sp>
          <p:nvSpPr>
            <p:cNvPr id="36" name="TextBox 13"/>
            <p:cNvSpPr txBox="1"/>
            <p:nvPr/>
          </p:nvSpPr>
          <p:spPr>
            <a:xfrm>
              <a:off x="11125200" y="2939450"/>
              <a:ext cx="2934931" cy="961510"/>
            </a:xfrm>
            <a:prstGeom prst="rect">
              <a:avLst/>
            </a:prstGeom>
          </p:spPr>
          <p:txBody>
            <a:bodyPr wrap="square" lIns="0" tIns="0" rIns="0" bIns="0" rtlCol="0" anchor="t">
              <a:spAutoFit/>
            </a:bodyPr>
            <a:lstStyle/>
            <a:p>
              <a:pPr marL="0" lvl="0" indent="0" algn="r" rtl="1">
                <a:lnSpc>
                  <a:spcPts val="8124"/>
                </a:lnSpc>
                <a:spcBef>
                  <a:spcPct val="0"/>
                </a:spcBef>
              </a:pPr>
              <a:r>
                <a:rPr lang="ar-SA" sz="3600" b="1" u="none" strike="noStrike" spc="129" dirty="0" smtClean="0">
                  <a:solidFill>
                    <a:srgbClr val="F20C6D"/>
                  </a:solidFill>
                  <a:effectLst>
                    <a:outerShdw blurRad="38100" dist="38100" dir="2700000" algn="tl">
                      <a:srgbClr val="000000">
                        <a:alpha val="43137"/>
                      </a:srgbClr>
                    </a:outerShdw>
                  </a:effectLst>
                  <a:latin typeface="Glasgow Bold"/>
                  <a:ea typeface="Glasgow Bold"/>
                  <a:sym typeface="Glasgow Bold"/>
                </a:rPr>
                <a:t>براء فاتوني</a:t>
              </a:r>
              <a:endParaRPr lang="en-US" sz="3600" b="1" u="none" strike="noStrike" spc="129" dirty="0">
                <a:solidFill>
                  <a:srgbClr val="F20C6D"/>
                </a:solidFill>
                <a:effectLst>
                  <a:outerShdw blurRad="38100" dist="38100" dir="2700000" algn="tl">
                    <a:srgbClr val="000000">
                      <a:alpha val="43137"/>
                    </a:srgbClr>
                  </a:outerShdw>
                </a:effectLst>
                <a:latin typeface="Glasgow Bold"/>
                <a:ea typeface="Glasgow Bold"/>
                <a:sym typeface="Glasgow Bold"/>
              </a:endParaRPr>
            </a:p>
          </p:txBody>
        </p:sp>
        <p:sp>
          <p:nvSpPr>
            <p:cNvPr id="37" name="TextBox 13"/>
            <p:cNvSpPr txBox="1"/>
            <p:nvPr/>
          </p:nvSpPr>
          <p:spPr>
            <a:xfrm>
              <a:off x="11658600" y="3627497"/>
              <a:ext cx="2401530" cy="930353"/>
            </a:xfrm>
            <a:prstGeom prst="rect">
              <a:avLst/>
            </a:prstGeom>
          </p:spPr>
          <p:txBody>
            <a:bodyPr wrap="square" lIns="0" tIns="0" rIns="0" bIns="0" rtlCol="0" anchor="t">
              <a:spAutoFit/>
            </a:bodyPr>
            <a:lstStyle/>
            <a:p>
              <a:pPr marL="0" lvl="0" indent="0" algn="r" rtl="1">
                <a:lnSpc>
                  <a:spcPts val="8124"/>
                </a:lnSpc>
                <a:spcBef>
                  <a:spcPct val="0"/>
                </a:spcBef>
              </a:pPr>
              <a:r>
                <a:rPr lang="ar-SA" sz="2800" b="1" spc="129" dirty="0" smtClean="0">
                  <a:solidFill>
                    <a:srgbClr val="141414"/>
                  </a:solidFill>
                  <a:latin typeface="Glasgow Bold"/>
                  <a:ea typeface="Glasgow Bold"/>
                  <a:sym typeface="Glasgow Bold"/>
                </a:rPr>
                <a:t>تعلم الآلة</a:t>
              </a:r>
              <a:endParaRPr lang="en-US" sz="2800" b="1" u="none" strike="noStrike" spc="129" dirty="0">
                <a:solidFill>
                  <a:srgbClr val="141414"/>
                </a:solidFill>
                <a:latin typeface="Glasgow Bold"/>
                <a:ea typeface="Glasgow Bold"/>
                <a:sym typeface="Glasgow Bold"/>
              </a:endParaRPr>
            </a:p>
          </p:txBody>
        </p:sp>
        <p:grpSp>
          <p:nvGrpSpPr>
            <p:cNvPr id="38" name="Group 5"/>
            <p:cNvGrpSpPr/>
            <p:nvPr/>
          </p:nvGrpSpPr>
          <p:grpSpPr>
            <a:xfrm>
              <a:off x="14627619" y="5742213"/>
              <a:ext cx="2082670" cy="2061984"/>
              <a:chOff x="0" y="0"/>
              <a:chExt cx="812800" cy="812800"/>
            </a:xfrm>
            <a:effectLst>
              <a:outerShdw blurRad="76200" dir="18900000" sy="23000" kx="-1200000" algn="bl" rotWithShape="0">
                <a:prstClr val="black">
                  <a:alpha val="20000"/>
                </a:prstClr>
              </a:outerShdw>
            </a:effectLst>
          </p:grpSpPr>
          <p:sp>
            <p:nvSpPr>
              <p:cNvPr id="45" name="Freeform 6"/>
              <p:cNvSpPr/>
              <p:nvPr/>
            </p:nvSpPr>
            <p:spPr>
              <a:xfrm>
                <a:off x="0" y="0"/>
                <a:ext cx="812800" cy="812800"/>
              </a:xfrm>
              <a:custGeom>
                <a:avLst/>
                <a:gdLst/>
                <a:ahLst/>
                <a:cxnLst/>
                <a:rect l="l" t="t" r="r" b="b"/>
                <a:pathLst>
                  <a:path w="812800" h="812800">
                    <a:moveTo>
                      <a:pt x="161708" y="0"/>
                    </a:moveTo>
                    <a:lnTo>
                      <a:pt x="651092" y="0"/>
                    </a:lnTo>
                    <a:cubicBezTo>
                      <a:pt x="693979" y="0"/>
                      <a:pt x="735111" y="17037"/>
                      <a:pt x="765437" y="47363"/>
                    </a:cubicBezTo>
                    <a:cubicBezTo>
                      <a:pt x="795763" y="77689"/>
                      <a:pt x="812800" y="118821"/>
                      <a:pt x="812800" y="161708"/>
                    </a:cubicBezTo>
                    <a:lnTo>
                      <a:pt x="812800" y="651092"/>
                    </a:lnTo>
                    <a:cubicBezTo>
                      <a:pt x="812800" y="693979"/>
                      <a:pt x="795763" y="735111"/>
                      <a:pt x="765437" y="765437"/>
                    </a:cubicBezTo>
                    <a:cubicBezTo>
                      <a:pt x="735111" y="795763"/>
                      <a:pt x="693979" y="812800"/>
                      <a:pt x="651092" y="812800"/>
                    </a:cubicBezTo>
                    <a:lnTo>
                      <a:pt x="161708" y="812800"/>
                    </a:lnTo>
                    <a:cubicBezTo>
                      <a:pt x="118821" y="812800"/>
                      <a:pt x="77689" y="795763"/>
                      <a:pt x="47363" y="765437"/>
                    </a:cubicBezTo>
                    <a:cubicBezTo>
                      <a:pt x="17037" y="735111"/>
                      <a:pt x="0" y="693979"/>
                      <a:pt x="0" y="651092"/>
                    </a:cubicBezTo>
                    <a:lnTo>
                      <a:pt x="0" y="161708"/>
                    </a:lnTo>
                    <a:cubicBezTo>
                      <a:pt x="0" y="118821"/>
                      <a:pt x="17037" y="77689"/>
                      <a:pt x="47363" y="47363"/>
                    </a:cubicBezTo>
                    <a:cubicBezTo>
                      <a:pt x="77689" y="17037"/>
                      <a:pt x="118821" y="0"/>
                      <a:pt x="161708" y="0"/>
                    </a:cubicBezTo>
                    <a:close/>
                  </a:path>
                </a:pathLst>
              </a:custGeom>
              <a:blipFill dpi="0" rotWithShape="1">
                <a:blip r:embed="rId8"/>
                <a:srcRect/>
                <a:stretch>
                  <a:fillRect l="-53000" t="-5000" r="-57000" b="-64000"/>
                </a:stretch>
              </a:blipFill>
            </p:spPr>
          </p:sp>
        </p:grpSp>
        <p:sp>
          <p:nvSpPr>
            <p:cNvPr id="39" name="TextBox 13"/>
            <p:cNvSpPr txBox="1"/>
            <p:nvPr/>
          </p:nvSpPr>
          <p:spPr>
            <a:xfrm>
              <a:off x="11125200" y="5838855"/>
              <a:ext cx="2934931" cy="961510"/>
            </a:xfrm>
            <a:prstGeom prst="rect">
              <a:avLst/>
            </a:prstGeom>
          </p:spPr>
          <p:txBody>
            <a:bodyPr wrap="square" lIns="0" tIns="0" rIns="0" bIns="0" rtlCol="0" anchor="t">
              <a:spAutoFit/>
            </a:bodyPr>
            <a:lstStyle/>
            <a:p>
              <a:pPr marL="0" lvl="0" indent="0" algn="r" rtl="1">
                <a:lnSpc>
                  <a:spcPts val="8124"/>
                </a:lnSpc>
                <a:spcBef>
                  <a:spcPct val="0"/>
                </a:spcBef>
              </a:pPr>
              <a:r>
                <a:rPr lang="ar-SA" sz="3600" b="1" u="none" strike="noStrike" spc="129" dirty="0" smtClean="0">
                  <a:solidFill>
                    <a:srgbClr val="F20C6D"/>
                  </a:solidFill>
                  <a:effectLst>
                    <a:outerShdw blurRad="38100" dist="38100" dir="2700000" algn="tl">
                      <a:srgbClr val="000000">
                        <a:alpha val="43137"/>
                      </a:srgbClr>
                    </a:outerShdw>
                  </a:effectLst>
                  <a:latin typeface="Glasgow Bold"/>
                  <a:ea typeface="Glasgow Bold"/>
                  <a:sym typeface="Glasgow Bold"/>
                </a:rPr>
                <a:t>عمر حمد</a:t>
              </a:r>
              <a:endParaRPr lang="en-US" sz="3600" b="1" u="none" strike="noStrike" spc="129" dirty="0">
                <a:solidFill>
                  <a:srgbClr val="F20C6D"/>
                </a:solidFill>
                <a:effectLst>
                  <a:outerShdw blurRad="38100" dist="38100" dir="2700000" algn="tl">
                    <a:srgbClr val="000000">
                      <a:alpha val="43137"/>
                    </a:srgbClr>
                  </a:outerShdw>
                </a:effectLst>
                <a:latin typeface="Glasgow Bold"/>
                <a:ea typeface="Glasgow Bold"/>
                <a:sym typeface="Glasgow Bold"/>
              </a:endParaRPr>
            </a:p>
          </p:txBody>
        </p:sp>
        <p:sp>
          <p:nvSpPr>
            <p:cNvPr id="40" name="TextBox 13"/>
            <p:cNvSpPr txBox="1"/>
            <p:nvPr/>
          </p:nvSpPr>
          <p:spPr>
            <a:xfrm>
              <a:off x="11658600" y="6526902"/>
              <a:ext cx="2401530" cy="930353"/>
            </a:xfrm>
            <a:prstGeom prst="rect">
              <a:avLst/>
            </a:prstGeom>
          </p:spPr>
          <p:txBody>
            <a:bodyPr wrap="square" lIns="0" tIns="0" rIns="0" bIns="0" rtlCol="0" anchor="t">
              <a:spAutoFit/>
            </a:bodyPr>
            <a:lstStyle/>
            <a:p>
              <a:pPr marL="0" lvl="0" indent="0" algn="r" rtl="1">
                <a:lnSpc>
                  <a:spcPts val="8124"/>
                </a:lnSpc>
                <a:spcBef>
                  <a:spcPct val="0"/>
                </a:spcBef>
              </a:pPr>
              <a:r>
                <a:rPr lang="ar-SA" sz="2800" b="1" u="none" strike="noStrike" spc="129" dirty="0" smtClean="0">
                  <a:solidFill>
                    <a:srgbClr val="141414"/>
                  </a:solidFill>
                  <a:latin typeface="Glasgow Bold"/>
                  <a:ea typeface="Glasgow Bold"/>
                  <a:sym typeface="Glasgow Bold"/>
                </a:rPr>
                <a:t>تحليل بيانات</a:t>
              </a:r>
              <a:endParaRPr lang="en-US" sz="2800" b="1" u="none" strike="noStrike" spc="129" dirty="0">
                <a:solidFill>
                  <a:srgbClr val="141414"/>
                </a:solidFill>
                <a:latin typeface="Glasgow Bold"/>
                <a:ea typeface="Glasgow Bold"/>
                <a:sym typeface="Glasgow Bold"/>
              </a:endParaRPr>
            </a:p>
          </p:txBody>
        </p:sp>
        <p:grpSp>
          <p:nvGrpSpPr>
            <p:cNvPr id="41" name="Group 5"/>
            <p:cNvGrpSpPr/>
            <p:nvPr/>
          </p:nvGrpSpPr>
          <p:grpSpPr>
            <a:xfrm>
              <a:off x="14656648" y="8492244"/>
              <a:ext cx="2082670" cy="2061984"/>
              <a:chOff x="0" y="0"/>
              <a:chExt cx="812800" cy="812800"/>
            </a:xfrm>
            <a:effectLst>
              <a:outerShdw blurRad="76200" dir="18900000" sy="23000" kx="-1200000" algn="bl" rotWithShape="0">
                <a:prstClr val="black">
                  <a:alpha val="20000"/>
                </a:prstClr>
              </a:outerShdw>
            </a:effectLst>
          </p:grpSpPr>
          <p:sp>
            <p:nvSpPr>
              <p:cNvPr id="44" name="Freeform 6"/>
              <p:cNvSpPr/>
              <p:nvPr/>
            </p:nvSpPr>
            <p:spPr>
              <a:xfrm>
                <a:off x="0" y="0"/>
                <a:ext cx="812800" cy="812800"/>
              </a:xfrm>
              <a:custGeom>
                <a:avLst/>
                <a:gdLst/>
                <a:ahLst/>
                <a:cxnLst/>
                <a:rect l="l" t="t" r="r" b="b"/>
                <a:pathLst>
                  <a:path w="812800" h="812800">
                    <a:moveTo>
                      <a:pt x="161708" y="0"/>
                    </a:moveTo>
                    <a:lnTo>
                      <a:pt x="651092" y="0"/>
                    </a:lnTo>
                    <a:cubicBezTo>
                      <a:pt x="693979" y="0"/>
                      <a:pt x="735111" y="17037"/>
                      <a:pt x="765437" y="47363"/>
                    </a:cubicBezTo>
                    <a:cubicBezTo>
                      <a:pt x="795763" y="77689"/>
                      <a:pt x="812800" y="118821"/>
                      <a:pt x="812800" y="161708"/>
                    </a:cubicBezTo>
                    <a:lnTo>
                      <a:pt x="812800" y="651092"/>
                    </a:lnTo>
                    <a:cubicBezTo>
                      <a:pt x="812800" y="693979"/>
                      <a:pt x="795763" y="735111"/>
                      <a:pt x="765437" y="765437"/>
                    </a:cubicBezTo>
                    <a:cubicBezTo>
                      <a:pt x="735111" y="795763"/>
                      <a:pt x="693979" y="812800"/>
                      <a:pt x="651092" y="812800"/>
                    </a:cubicBezTo>
                    <a:lnTo>
                      <a:pt x="161708" y="812800"/>
                    </a:lnTo>
                    <a:cubicBezTo>
                      <a:pt x="118821" y="812800"/>
                      <a:pt x="77689" y="795763"/>
                      <a:pt x="47363" y="765437"/>
                    </a:cubicBezTo>
                    <a:cubicBezTo>
                      <a:pt x="17037" y="735111"/>
                      <a:pt x="0" y="693979"/>
                      <a:pt x="0" y="651092"/>
                    </a:cubicBezTo>
                    <a:lnTo>
                      <a:pt x="0" y="161708"/>
                    </a:lnTo>
                    <a:cubicBezTo>
                      <a:pt x="0" y="118821"/>
                      <a:pt x="17037" y="77689"/>
                      <a:pt x="47363" y="47363"/>
                    </a:cubicBezTo>
                    <a:cubicBezTo>
                      <a:pt x="77689" y="17037"/>
                      <a:pt x="118821" y="0"/>
                      <a:pt x="161708" y="0"/>
                    </a:cubicBezTo>
                    <a:close/>
                  </a:path>
                </a:pathLst>
              </a:custGeom>
              <a:blipFill dpi="0" rotWithShape="1">
                <a:blip r:embed="rId9"/>
                <a:srcRect/>
                <a:stretch>
                  <a:fillRect l="-82000" t="-34000" r="-39000" b="-60000"/>
                </a:stretch>
              </a:blipFill>
            </p:spPr>
          </p:sp>
        </p:grpSp>
        <p:sp>
          <p:nvSpPr>
            <p:cNvPr id="42" name="TextBox 13"/>
            <p:cNvSpPr txBox="1"/>
            <p:nvPr/>
          </p:nvSpPr>
          <p:spPr>
            <a:xfrm>
              <a:off x="11154229" y="8588886"/>
              <a:ext cx="2934931" cy="961510"/>
            </a:xfrm>
            <a:prstGeom prst="rect">
              <a:avLst/>
            </a:prstGeom>
          </p:spPr>
          <p:txBody>
            <a:bodyPr wrap="square" lIns="0" tIns="0" rIns="0" bIns="0" rtlCol="0" anchor="t">
              <a:spAutoFit/>
            </a:bodyPr>
            <a:lstStyle/>
            <a:p>
              <a:pPr marL="0" lvl="0" indent="0" algn="r" rtl="1">
                <a:lnSpc>
                  <a:spcPts val="8124"/>
                </a:lnSpc>
                <a:spcBef>
                  <a:spcPct val="0"/>
                </a:spcBef>
              </a:pPr>
              <a:r>
                <a:rPr lang="ar-SA" sz="3600" b="1" spc="129" dirty="0">
                  <a:solidFill>
                    <a:srgbClr val="F20C6D"/>
                  </a:solidFill>
                  <a:effectLst>
                    <a:outerShdw blurRad="38100" dist="38100" dir="2700000" algn="tl">
                      <a:srgbClr val="000000">
                        <a:alpha val="43137"/>
                      </a:srgbClr>
                    </a:outerShdw>
                  </a:effectLst>
                  <a:latin typeface="Glasgow Bold"/>
                  <a:ea typeface="Glasgow Bold"/>
                  <a:sym typeface="Glasgow Bold"/>
                </a:rPr>
                <a:t>ي</a:t>
              </a:r>
              <a:r>
                <a:rPr lang="ar-SA" sz="3600" b="1" u="none" strike="noStrike" spc="129" dirty="0" smtClean="0">
                  <a:solidFill>
                    <a:srgbClr val="F20C6D"/>
                  </a:solidFill>
                  <a:effectLst>
                    <a:outerShdw blurRad="38100" dist="38100" dir="2700000" algn="tl">
                      <a:srgbClr val="000000">
                        <a:alpha val="43137"/>
                      </a:srgbClr>
                    </a:outerShdw>
                  </a:effectLst>
                  <a:latin typeface="Glasgow Bold"/>
                  <a:ea typeface="Glasgow Bold"/>
                  <a:sym typeface="Glasgow Bold"/>
                </a:rPr>
                <a:t>اسمين </a:t>
              </a:r>
              <a:r>
                <a:rPr lang="ar-SA" sz="3600" b="1" u="none" strike="noStrike" spc="129" dirty="0" smtClean="0">
                  <a:solidFill>
                    <a:srgbClr val="F20C6D"/>
                  </a:solidFill>
                  <a:effectLst>
                    <a:outerShdw blurRad="38100" dist="38100" dir="2700000" algn="tl">
                      <a:srgbClr val="000000">
                        <a:alpha val="43137"/>
                      </a:srgbClr>
                    </a:outerShdw>
                  </a:effectLst>
                  <a:latin typeface="Glasgow Bold"/>
                  <a:ea typeface="Glasgow Bold"/>
                  <a:sym typeface="Glasgow Bold"/>
                </a:rPr>
                <a:t>ادعيس</a:t>
              </a:r>
              <a:endParaRPr lang="en-US" sz="3600" b="1" u="none" strike="noStrike" spc="129" dirty="0">
                <a:solidFill>
                  <a:srgbClr val="F20C6D"/>
                </a:solidFill>
                <a:effectLst>
                  <a:outerShdw blurRad="38100" dist="38100" dir="2700000" algn="tl">
                    <a:srgbClr val="000000">
                      <a:alpha val="43137"/>
                    </a:srgbClr>
                  </a:outerShdw>
                </a:effectLst>
                <a:latin typeface="Glasgow Bold"/>
                <a:ea typeface="Glasgow Bold"/>
                <a:sym typeface="Glasgow Bold"/>
              </a:endParaRPr>
            </a:p>
          </p:txBody>
        </p:sp>
        <p:sp>
          <p:nvSpPr>
            <p:cNvPr id="43" name="TextBox 13"/>
            <p:cNvSpPr txBox="1"/>
            <p:nvPr/>
          </p:nvSpPr>
          <p:spPr>
            <a:xfrm>
              <a:off x="10880385" y="9276933"/>
              <a:ext cx="3208775" cy="1094930"/>
            </a:xfrm>
            <a:prstGeom prst="rect">
              <a:avLst/>
            </a:prstGeom>
          </p:spPr>
          <p:txBody>
            <a:bodyPr wrap="square" lIns="0" tIns="0" rIns="0" bIns="0" rtlCol="0" anchor="t">
              <a:spAutoFit/>
            </a:bodyPr>
            <a:lstStyle/>
            <a:p>
              <a:pPr marL="0" lvl="0" indent="0" algn="r" rtl="1">
                <a:lnSpc>
                  <a:spcPts val="8124"/>
                </a:lnSpc>
                <a:spcBef>
                  <a:spcPct val="0"/>
                </a:spcBef>
              </a:pPr>
              <a:r>
                <a:rPr lang="ar-SA" sz="2800" b="1" u="none" strike="noStrike" spc="129" dirty="0" smtClean="0">
                  <a:solidFill>
                    <a:srgbClr val="141414"/>
                  </a:solidFill>
                  <a:latin typeface="Glasgow Bold"/>
                  <a:ea typeface="Glasgow Bold"/>
                  <a:sym typeface="Glasgow Bold"/>
                </a:rPr>
                <a:t>مبرمجة واجهة أمامية</a:t>
              </a:r>
              <a:endParaRPr lang="en-US" sz="2800" b="1" u="none" strike="noStrike" spc="129" dirty="0">
                <a:solidFill>
                  <a:srgbClr val="141414"/>
                </a:solidFill>
                <a:latin typeface="Glasgow Bold"/>
                <a:ea typeface="Glasgow Bold"/>
                <a:sym typeface="Glasgow Bold"/>
              </a:endParaRPr>
            </a:p>
          </p:txBody>
        </p:sp>
      </p:grpSp>
      <p:sp>
        <p:nvSpPr>
          <p:cNvPr id="47" name="Freeform 11"/>
          <p:cNvSpPr/>
          <p:nvPr/>
        </p:nvSpPr>
        <p:spPr>
          <a:xfrm>
            <a:off x="-321053" y="-461544"/>
            <a:ext cx="3092118" cy="3083100"/>
          </a:xfrm>
          <a:custGeom>
            <a:avLst/>
            <a:gdLst/>
            <a:ahLst/>
            <a:cxnLst/>
            <a:rect l="l" t="t" r="r" b="b"/>
            <a:pathLst>
              <a:path w="3092118" h="3083100">
                <a:moveTo>
                  <a:pt x="0" y="0"/>
                </a:moveTo>
                <a:lnTo>
                  <a:pt x="3092118" y="0"/>
                </a:lnTo>
                <a:lnTo>
                  <a:pt x="3092118" y="3083100"/>
                </a:lnTo>
                <a:lnTo>
                  <a:pt x="0" y="3083100"/>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Tree>
    <p:extLst>
      <p:ext uri="{BB962C8B-B14F-4D97-AF65-F5344CB8AC3E}">
        <p14:creationId xmlns:p14="http://schemas.microsoft.com/office/powerpoint/2010/main" val="22937446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EF7"/>
        </a:solidFill>
        <a:effectLst/>
      </p:bgPr>
    </p:bg>
    <p:spTree>
      <p:nvGrpSpPr>
        <p:cNvPr id="1" name=""/>
        <p:cNvGrpSpPr/>
        <p:nvPr/>
      </p:nvGrpSpPr>
      <p:grpSpPr>
        <a:xfrm>
          <a:off x="0" y="0"/>
          <a:ext cx="0" cy="0"/>
          <a:chOff x="0" y="0"/>
          <a:chExt cx="0" cy="0"/>
        </a:xfrm>
      </p:grpSpPr>
      <p:sp>
        <p:nvSpPr>
          <p:cNvPr id="2" name="TextBox 2"/>
          <p:cNvSpPr txBox="1"/>
          <p:nvPr/>
        </p:nvSpPr>
        <p:spPr>
          <a:xfrm>
            <a:off x="4883189" y="3789124"/>
            <a:ext cx="8521622" cy="968727"/>
          </a:xfrm>
          <a:prstGeom prst="rect">
            <a:avLst/>
          </a:prstGeom>
        </p:spPr>
        <p:txBody>
          <a:bodyPr lIns="0" tIns="0" rIns="0" bIns="0" rtlCol="0" anchor="t">
            <a:spAutoFit/>
          </a:bodyPr>
          <a:lstStyle/>
          <a:p>
            <a:pPr lvl="0" algn="ctr">
              <a:lnSpc>
                <a:spcPts val="8124"/>
              </a:lnSpc>
              <a:spcBef>
                <a:spcPct val="0"/>
              </a:spcBef>
            </a:pPr>
            <a:r>
              <a:rPr lang="ar-SA" sz="6499" b="1" spc="129" dirty="0">
                <a:solidFill>
                  <a:srgbClr val="141414"/>
                </a:solidFill>
                <a:effectLst>
                  <a:outerShdw blurRad="38100" dist="38100" dir="2700000" algn="tl">
                    <a:srgbClr val="000000">
                      <a:alpha val="43137"/>
                    </a:srgbClr>
                  </a:outerShdw>
                </a:effectLst>
                <a:latin typeface="Glasgow Bold"/>
                <a:ea typeface="Glasgow Bold"/>
                <a:sym typeface="Glasgow Bold"/>
              </a:rPr>
              <a:t>شكراً </a:t>
            </a:r>
            <a:r>
              <a:rPr lang="ar-SA" sz="6499" b="1" spc="129" dirty="0" smtClean="0">
                <a:solidFill>
                  <a:srgbClr val="141414"/>
                </a:solidFill>
                <a:effectLst>
                  <a:outerShdw blurRad="38100" dist="38100" dir="2700000" algn="tl">
                    <a:srgbClr val="000000">
                      <a:alpha val="43137"/>
                    </a:srgbClr>
                  </a:outerShdw>
                </a:effectLst>
                <a:latin typeface="Glasgow Bold"/>
                <a:ea typeface="Glasgow Bold"/>
                <a:sym typeface="Glasgow Bold"/>
              </a:rPr>
              <a:t>لكم جميع</a:t>
            </a:r>
            <a:r>
              <a:rPr lang="ar-SA" sz="6499" b="1" spc="129" dirty="0">
                <a:solidFill>
                  <a:srgbClr val="141414"/>
                </a:solidFill>
                <a:effectLst>
                  <a:outerShdw blurRad="38100" dist="38100" dir="2700000" algn="tl">
                    <a:srgbClr val="000000">
                      <a:alpha val="43137"/>
                    </a:srgbClr>
                  </a:outerShdw>
                </a:effectLst>
                <a:latin typeface="Glasgow Bold"/>
                <a:ea typeface="Glasgow Bold"/>
                <a:sym typeface="Glasgow Bold"/>
              </a:rPr>
              <a:t>اً</a:t>
            </a:r>
            <a:r>
              <a:rPr lang="ar-SA" sz="6499" b="1" spc="129" dirty="0" smtClean="0">
                <a:solidFill>
                  <a:srgbClr val="141414"/>
                </a:solidFill>
                <a:effectLst>
                  <a:outerShdw blurRad="38100" dist="38100" dir="2700000" algn="tl">
                    <a:srgbClr val="000000">
                      <a:alpha val="43137"/>
                    </a:srgbClr>
                  </a:outerShdw>
                </a:effectLst>
                <a:latin typeface="Glasgow Bold"/>
                <a:ea typeface="Glasgow Bold"/>
                <a:sym typeface="Glasgow Bold"/>
              </a:rPr>
              <a:t> </a:t>
            </a:r>
            <a:endParaRPr lang="ar-SA" sz="6499" b="1" spc="129" dirty="0">
              <a:solidFill>
                <a:srgbClr val="141414"/>
              </a:solidFill>
              <a:effectLst>
                <a:outerShdw blurRad="38100" dist="38100" dir="2700000" algn="tl">
                  <a:srgbClr val="000000">
                    <a:alpha val="43137"/>
                  </a:srgbClr>
                </a:outerShdw>
              </a:effectLst>
              <a:latin typeface="Glasgow Bold"/>
              <a:ea typeface="Glasgow Bold"/>
              <a:sym typeface="Glasgow Bold"/>
            </a:endParaRPr>
          </a:p>
        </p:txBody>
      </p:sp>
      <p:sp>
        <p:nvSpPr>
          <p:cNvPr id="13" name="Freeform 13"/>
          <p:cNvSpPr/>
          <p:nvPr/>
        </p:nvSpPr>
        <p:spPr>
          <a:xfrm>
            <a:off x="-46249" y="1267996"/>
            <a:ext cx="2932362" cy="2921366"/>
          </a:xfrm>
          <a:custGeom>
            <a:avLst/>
            <a:gdLst/>
            <a:ahLst/>
            <a:cxnLst/>
            <a:rect l="l" t="t" r="r" b="b"/>
            <a:pathLst>
              <a:path w="2932362" h="2921366">
                <a:moveTo>
                  <a:pt x="0" y="0"/>
                </a:moveTo>
                <a:lnTo>
                  <a:pt x="2932363" y="0"/>
                </a:lnTo>
                <a:lnTo>
                  <a:pt x="2932363" y="2921366"/>
                </a:lnTo>
                <a:lnTo>
                  <a:pt x="0" y="2921366"/>
                </a:lnTo>
                <a:lnTo>
                  <a:pt x="0" y="0"/>
                </a:lnTo>
                <a:close/>
              </a:path>
            </a:pathLst>
          </a:custGeom>
          <a:blipFill>
            <a:blip r:embed="rId2">
              <a:extLst>
                <a:ext uri="{96DAC541-7B7A-43D3-8B79-37D633B846F1}">
                  <asvg:svgBlip xmlns:asvg="http://schemas.microsoft.com/office/drawing/2016/SVG/main" xmlns="" r:embed="rId11"/>
                </a:ext>
              </a:extLst>
            </a:blip>
            <a:stretch>
              <a:fillRect/>
            </a:stretch>
          </a:blipFill>
        </p:spPr>
      </p:sp>
      <p:sp>
        <p:nvSpPr>
          <p:cNvPr id="14" name="Freeform 14"/>
          <p:cNvSpPr/>
          <p:nvPr/>
        </p:nvSpPr>
        <p:spPr>
          <a:xfrm>
            <a:off x="15335347" y="3100142"/>
            <a:ext cx="2952653" cy="4086716"/>
          </a:xfrm>
          <a:custGeom>
            <a:avLst/>
            <a:gdLst/>
            <a:ahLst/>
            <a:cxnLst/>
            <a:rect l="l" t="t" r="r" b="b"/>
            <a:pathLst>
              <a:path w="2952653" h="4086716">
                <a:moveTo>
                  <a:pt x="0" y="0"/>
                </a:moveTo>
                <a:lnTo>
                  <a:pt x="2952653" y="0"/>
                </a:lnTo>
                <a:lnTo>
                  <a:pt x="2952653" y="4086716"/>
                </a:lnTo>
                <a:lnTo>
                  <a:pt x="0" y="4086716"/>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15" name="Freeform 15"/>
          <p:cNvSpPr/>
          <p:nvPr/>
        </p:nvSpPr>
        <p:spPr>
          <a:xfrm flipH="1" flipV="1">
            <a:off x="-46249" y="4459050"/>
            <a:ext cx="2389249" cy="2389249"/>
          </a:xfrm>
          <a:custGeom>
            <a:avLst/>
            <a:gdLst/>
            <a:ahLst/>
            <a:cxnLst/>
            <a:rect l="l" t="t" r="r" b="b"/>
            <a:pathLst>
              <a:path w="2389249" h="2389249">
                <a:moveTo>
                  <a:pt x="2389249" y="2389249"/>
                </a:moveTo>
                <a:lnTo>
                  <a:pt x="0" y="2389249"/>
                </a:lnTo>
                <a:lnTo>
                  <a:pt x="0" y="0"/>
                </a:lnTo>
                <a:lnTo>
                  <a:pt x="2389249" y="0"/>
                </a:lnTo>
                <a:lnTo>
                  <a:pt x="2389249" y="2389249"/>
                </a:lnTo>
                <a:close/>
              </a:path>
            </a:pathLst>
          </a:custGeom>
          <a:blipFill>
            <a:blip r:embed="rId14">
              <a:extLst>
                <a:ext uri="{96DAC541-7B7A-43D3-8B79-37D633B846F1}">
                  <asvg:svgBlip xmlns:asvg="http://schemas.microsoft.com/office/drawing/2016/SVG/main" xmlns="" r:embed="rId15"/>
                </a:ext>
              </a:extLst>
            </a:blip>
            <a:stretch>
              <a:fillRect/>
            </a:stretch>
          </a:blipFill>
        </p:spPr>
      </p:sp>
      <p:sp>
        <p:nvSpPr>
          <p:cNvPr id="16" name="TextBox 2"/>
          <p:cNvSpPr txBox="1"/>
          <p:nvPr/>
        </p:nvSpPr>
        <p:spPr>
          <a:xfrm>
            <a:off x="4962692" y="4757851"/>
            <a:ext cx="8521622" cy="895823"/>
          </a:xfrm>
          <a:prstGeom prst="rect">
            <a:avLst/>
          </a:prstGeom>
        </p:spPr>
        <p:txBody>
          <a:bodyPr lIns="0" tIns="0" rIns="0" bIns="0" rtlCol="0" anchor="t">
            <a:spAutoFit/>
          </a:bodyPr>
          <a:lstStyle/>
          <a:p>
            <a:pPr lvl="0" algn="ctr">
              <a:lnSpc>
                <a:spcPts val="8124"/>
              </a:lnSpc>
              <a:spcBef>
                <a:spcPct val="0"/>
              </a:spcBef>
            </a:pPr>
            <a:r>
              <a:rPr lang="ar-SA" sz="4000" b="1" spc="129" dirty="0" smtClean="0">
                <a:solidFill>
                  <a:srgbClr val="D40A61"/>
                </a:solidFill>
                <a:latin typeface="Glasgow Bold"/>
                <a:ea typeface="Glasgow Bold"/>
                <a:sym typeface="Glasgow Bold"/>
              </a:rPr>
              <a:t>على حسن استماعكم...</a:t>
            </a:r>
            <a:endParaRPr lang="ar-SA" sz="4000" b="1" spc="129" dirty="0">
              <a:solidFill>
                <a:srgbClr val="D40A61"/>
              </a:solidFill>
              <a:latin typeface="Glasgow Bold"/>
              <a:ea typeface="Glasgow Bold"/>
              <a:sym typeface="Glasgow Bold"/>
            </a:endParaRPr>
          </a:p>
        </p:txBody>
      </p:sp>
      <p:grpSp>
        <p:nvGrpSpPr>
          <p:cNvPr id="17" name="Group 16"/>
          <p:cNvGrpSpPr/>
          <p:nvPr/>
        </p:nvGrpSpPr>
        <p:grpSpPr>
          <a:xfrm>
            <a:off x="838200" y="8121663"/>
            <a:ext cx="17316008" cy="2141092"/>
            <a:chOff x="-1618808" y="7526598"/>
            <a:chExt cx="20425866" cy="2925224"/>
          </a:xfrm>
        </p:grpSpPr>
        <p:pic>
          <p:nvPicPr>
            <p:cNvPr id="18" name="Picture 1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680399" y="8471069"/>
              <a:ext cx="3089136" cy="1287140"/>
            </a:xfrm>
            <a:prstGeom prst="rect">
              <a:avLst/>
            </a:prstGeom>
          </p:spPr>
        </p:pic>
        <p:pic>
          <p:nvPicPr>
            <p:cNvPr id="19" name="Picture 1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769535" y="8015324"/>
              <a:ext cx="3990468" cy="2198631"/>
            </a:xfrm>
            <a:prstGeom prst="rect">
              <a:avLst/>
            </a:prstGeom>
          </p:spPr>
        </p:pic>
        <p:pic>
          <p:nvPicPr>
            <p:cNvPr id="20" name="Picture 1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3030200" y="7526598"/>
              <a:ext cx="5776858" cy="2925224"/>
            </a:xfrm>
            <a:prstGeom prst="rect">
              <a:avLst/>
            </a:prstGeom>
          </p:spPr>
        </p:pic>
        <p:pic>
          <p:nvPicPr>
            <p:cNvPr id="21" name="Picture 20"/>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601200" y="7891217"/>
              <a:ext cx="4265925" cy="2368543"/>
            </a:xfrm>
            <a:prstGeom prst="rect">
              <a:avLst/>
            </a:prstGeom>
          </p:spPr>
        </p:pic>
        <p:pic>
          <p:nvPicPr>
            <p:cNvPr id="22" name="Picture 2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618808" y="8615995"/>
              <a:ext cx="3844733" cy="918985"/>
            </a:xfrm>
            <a:prstGeom prst="rect">
              <a:avLst/>
            </a:prstGeom>
          </p:spPr>
        </p:pic>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EF7"/>
        </a:solidFill>
        <a:effectLst/>
      </p:bgPr>
    </p:bg>
    <p:spTree>
      <p:nvGrpSpPr>
        <p:cNvPr id="1" name=""/>
        <p:cNvGrpSpPr/>
        <p:nvPr/>
      </p:nvGrpSpPr>
      <p:grpSpPr>
        <a:xfrm>
          <a:off x="0" y="0"/>
          <a:ext cx="0" cy="0"/>
          <a:chOff x="0" y="0"/>
          <a:chExt cx="0" cy="0"/>
        </a:xfrm>
      </p:grpSpPr>
      <p:sp>
        <p:nvSpPr>
          <p:cNvPr id="2" name="Freeform 2"/>
          <p:cNvSpPr/>
          <p:nvPr/>
        </p:nvSpPr>
        <p:spPr>
          <a:xfrm rot="-5400000">
            <a:off x="16640563" y="2362881"/>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52400" y="-114300"/>
            <a:ext cx="1878629" cy="1883337"/>
          </a:xfrm>
          <a:custGeom>
            <a:avLst/>
            <a:gdLst/>
            <a:ahLst/>
            <a:cxnLst/>
            <a:rect l="l" t="t" r="r" b="b"/>
            <a:pathLst>
              <a:path w="1878629" h="1883337">
                <a:moveTo>
                  <a:pt x="0" y="0"/>
                </a:moveTo>
                <a:lnTo>
                  <a:pt x="1878629" y="0"/>
                </a:lnTo>
                <a:lnTo>
                  <a:pt x="1878629" y="1883337"/>
                </a:lnTo>
                <a:lnTo>
                  <a:pt x="0" y="188333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Freeform 8"/>
          <p:cNvSpPr/>
          <p:nvPr/>
        </p:nvSpPr>
        <p:spPr>
          <a:xfrm>
            <a:off x="16487282" y="8420100"/>
            <a:ext cx="1983601" cy="1988573"/>
          </a:xfrm>
          <a:custGeom>
            <a:avLst/>
            <a:gdLst/>
            <a:ahLst/>
            <a:cxnLst/>
            <a:rect l="l" t="t" r="r" b="b"/>
            <a:pathLst>
              <a:path w="1983601" h="1988573">
                <a:moveTo>
                  <a:pt x="0" y="0"/>
                </a:moveTo>
                <a:lnTo>
                  <a:pt x="1983601" y="0"/>
                </a:lnTo>
                <a:lnTo>
                  <a:pt x="1983601" y="1988572"/>
                </a:lnTo>
                <a:lnTo>
                  <a:pt x="0" y="1988572"/>
                </a:lnTo>
                <a:lnTo>
                  <a:pt x="0" y="0"/>
                </a:lnTo>
                <a:close/>
              </a:path>
            </a:pathLst>
          </a:custGeom>
          <a:blipFill>
            <a:blip r:embed="rId6">
              <a:extLst>
                <a:ext uri="{96DAC541-7B7A-43D3-8B79-37D633B846F1}">
                  <asvg:svgBlip xmlns:asvg="http://schemas.microsoft.com/office/drawing/2016/SVG/main" xmlns="" r:embed="rId9"/>
                </a:ext>
              </a:extLst>
            </a:blip>
            <a:stretch>
              <a:fillRect/>
            </a:stretch>
          </a:blipFill>
        </p:spPr>
      </p:sp>
      <p:sp>
        <p:nvSpPr>
          <p:cNvPr id="9" name="TextBox 9"/>
          <p:cNvSpPr txBox="1"/>
          <p:nvPr/>
        </p:nvSpPr>
        <p:spPr>
          <a:xfrm>
            <a:off x="1726229" y="3771900"/>
            <a:ext cx="14725998" cy="2616101"/>
          </a:xfrm>
          <a:prstGeom prst="rect">
            <a:avLst/>
          </a:prstGeom>
        </p:spPr>
        <p:txBody>
          <a:bodyPr wrap="square" lIns="0" tIns="0" rIns="0" bIns="0" rtlCol="0" anchor="t">
            <a:spAutoFit/>
          </a:bodyPr>
          <a:lstStyle/>
          <a:p>
            <a:pPr algn="r" rtl="1">
              <a:lnSpc>
                <a:spcPts val="3400"/>
              </a:lnSpc>
            </a:pPr>
            <a:r>
              <a:rPr lang="ar-SA" sz="2800" spc="120" dirty="0">
                <a:solidFill>
                  <a:srgbClr val="141414"/>
                </a:solidFill>
                <a:latin typeface="Arimo"/>
                <a:ea typeface="Arimo"/>
                <a:sym typeface="Arimo"/>
              </a:rPr>
              <a:t>تخيلوا أن أحد العملاء </a:t>
            </a:r>
            <a:r>
              <a:rPr lang="ar-SA" sz="2800" b="1" spc="120" dirty="0">
                <a:solidFill>
                  <a:srgbClr val="C00000"/>
                </a:solidFill>
                <a:effectLst>
                  <a:outerShdw blurRad="38100" dist="38100" dir="2700000" algn="tl">
                    <a:srgbClr val="000000">
                      <a:alpha val="43137"/>
                    </a:srgbClr>
                  </a:outerShdw>
                </a:effectLst>
                <a:latin typeface="Arimo"/>
                <a:ea typeface="Arimo"/>
                <a:sym typeface="Arimo"/>
              </a:rPr>
              <a:t>غير راضٍ </a:t>
            </a:r>
            <a:r>
              <a:rPr lang="ar-SA" sz="2800" spc="120" dirty="0">
                <a:solidFill>
                  <a:srgbClr val="141414"/>
                </a:solidFill>
                <a:latin typeface="Arimo"/>
                <a:ea typeface="Arimo"/>
                <a:sym typeface="Arimo"/>
              </a:rPr>
              <a:t>عن خدمة تلقاها من أحد البنوك، وبدلًا من أن يتم تدارك الموقف بسرعة، تمر الشكوى مرور الكرام وسط مئات الرسائل اليومية. النتيجة؟ خسارة محتملة لعميل كان بالإمكان الاحتفاظ به لو تم التدخل في الوقت </a:t>
            </a:r>
            <a:r>
              <a:rPr lang="ar-SA" sz="2800" spc="120" dirty="0" smtClean="0">
                <a:solidFill>
                  <a:srgbClr val="141414"/>
                </a:solidFill>
                <a:latin typeface="Arimo"/>
                <a:ea typeface="Arimo"/>
                <a:sym typeface="Arimo"/>
              </a:rPr>
              <a:t>المناسب.</a:t>
            </a:r>
            <a:br>
              <a:rPr lang="ar-SA" sz="2800" spc="120" dirty="0" smtClean="0">
                <a:solidFill>
                  <a:srgbClr val="141414"/>
                </a:solidFill>
                <a:latin typeface="Arimo"/>
                <a:ea typeface="Arimo"/>
                <a:sym typeface="Arimo"/>
              </a:rPr>
            </a:br>
            <a:endParaRPr lang="ar-SA" sz="2800" spc="120" dirty="0">
              <a:solidFill>
                <a:srgbClr val="141414"/>
              </a:solidFill>
              <a:latin typeface="Arimo"/>
              <a:ea typeface="Arimo"/>
              <a:sym typeface="Arimo"/>
            </a:endParaRPr>
          </a:p>
          <a:p>
            <a:pPr algn="r" rtl="1">
              <a:lnSpc>
                <a:spcPts val="3400"/>
              </a:lnSpc>
            </a:pPr>
            <a:r>
              <a:rPr lang="ar-SA" sz="2800" b="1" spc="120" dirty="0">
                <a:solidFill>
                  <a:srgbClr val="F20C6D"/>
                </a:solidFill>
                <a:effectLst>
                  <a:outerShdw blurRad="38100" dist="38100" dir="2700000" algn="tl">
                    <a:srgbClr val="000000">
                      <a:alpha val="43137"/>
                    </a:srgbClr>
                  </a:outerShdw>
                </a:effectLst>
                <a:latin typeface="Arimo"/>
                <a:ea typeface="Arimo"/>
                <a:sym typeface="Arimo"/>
              </a:rPr>
              <a:t>في ظل هذا </a:t>
            </a:r>
            <a:r>
              <a:rPr lang="ar-SA" sz="2800" b="1" spc="120" dirty="0" smtClean="0">
                <a:solidFill>
                  <a:srgbClr val="F20C6D"/>
                </a:solidFill>
                <a:effectLst>
                  <a:outerShdw blurRad="38100" dist="38100" dir="2700000" algn="tl">
                    <a:srgbClr val="000000">
                      <a:alpha val="43137"/>
                    </a:srgbClr>
                  </a:outerShdw>
                </a:effectLst>
                <a:latin typeface="Arimo"/>
                <a:ea typeface="Arimo"/>
                <a:sym typeface="Arimo"/>
              </a:rPr>
              <a:t>التحدي، </a:t>
            </a:r>
            <a:r>
              <a:rPr lang="ar-SA" sz="2800" b="1" spc="120" dirty="0" smtClean="0">
                <a:effectLst>
                  <a:outerShdw blurRad="38100" dist="38100" dir="2700000" algn="tl">
                    <a:srgbClr val="000000">
                      <a:alpha val="43137"/>
                    </a:srgbClr>
                  </a:outerShdw>
                </a:effectLst>
                <a:latin typeface="Arimo"/>
                <a:ea typeface="Arimo"/>
                <a:sym typeface="Arimo"/>
              </a:rPr>
              <a:t>ألا وهو عدم وجود نظام يساعد على كشف عدم رضا العملاء في الوقت الحقيقي ضمن محادثات الدعم، </a:t>
            </a:r>
            <a:r>
              <a:rPr lang="ar-SA" sz="2800" spc="120" dirty="0" smtClean="0">
                <a:solidFill>
                  <a:srgbClr val="141414"/>
                </a:solidFill>
                <a:latin typeface="Arimo"/>
                <a:ea typeface="Arimo"/>
                <a:sym typeface="Arimo"/>
              </a:rPr>
              <a:t>تأتي فكرتنا.</a:t>
            </a:r>
            <a:endParaRPr lang="en-US" sz="2800" spc="120" dirty="0">
              <a:solidFill>
                <a:srgbClr val="141414"/>
              </a:solidFill>
              <a:latin typeface="Arimo"/>
              <a:ea typeface="Arimo"/>
              <a:sym typeface="Arimo"/>
            </a:endParaRPr>
          </a:p>
        </p:txBody>
      </p:sp>
      <p:sp>
        <p:nvSpPr>
          <p:cNvPr id="10" name="TextBox 10"/>
          <p:cNvSpPr txBox="1"/>
          <p:nvPr/>
        </p:nvSpPr>
        <p:spPr>
          <a:xfrm>
            <a:off x="9220200" y="2217730"/>
            <a:ext cx="7232027" cy="1044575"/>
          </a:xfrm>
          <a:prstGeom prst="rect">
            <a:avLst/>
          </a:prstGeom>
        </p:spPr>
        <p:txBody>
          <a:bodyPr lIns="0" tIns="0" rIns="0" bIns="0" rtlCol="0" anchor="t">
            <a:spAutoFit/>
          </a:bodyPr>
          <a:lstStyle/>
          <a:p>
            <a:pPr algn="r" rtl="1">
              <a:lnSpc>
                <a:spcPts val="8124"/>
              </a:lnSpc>
            </a:pPr>
            <a:r>
              <a:rPr lang="ar-SA" sz="6499" b="1" spc="129" dirty="0" smtClean="0">
                <a:solidFill>
                  <a:srgbClr val="141414"/>
                </a:solidFill>
                <a:latin typeface="Glasgow Bold"/>
                <a:ea typeface="Glasgow Bold"/>
                <a:sym typeface="Glasgow Bold"/>
              </a:rPr>
              <a:t>المقدمة</a:t>
            </a:r>
            <a:endParaRPr lang="en-US" sz="6499" b="1" spc="129" dirty="0">
              <a:solidFill>
                <a:srgbClr val="141414"/>
              </a:solidFill>
              <a:latin typeface="Glasgow Bold"/>
              <a:ea typeface="Glasgow Bold"/>
              <a:sym typeface="Glasgow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grpSp>
        <p:nvGrpSpPr>
          <p:cNvPr id="427" name="Google Shape;427;p21"/>
          <p:cNvGrpSpPr/>
          <p:nvPr/>
        </p:nvGrpSpPr>
        <p:grpSpPr>
          <a:xfrm>
            <a:off x="914400" y="2914650"/>
            <a:ext cx="16459200" cy="6558600"/>
            <a:chOff x="457200" y="1457325"/>
            <a:chExt cx="8229600" cy="3279300"/>
          </a:xfrm>
        </p:grpSpPr>
        <p:sp>
          <p:nvSpPr>
            <p:cNvPr id="428" name="Google Shape;428;p21"/>
            <p:cNvSpPr/>
            <p:nvPr/>
          </p:nvSpPr>
          <p:spPr>
            <a:xfrm>
              <a:off x="3627600" y="2152575"/>
              <a:ext cx="1888800" cy="1888800"/>
            </a:xfrm>
            <a:prstGeom prst="ellipse">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182850" tIns="182850" rIns="182850" bIns="182850" anchor="ctr" anchorCtr="0">
              <a:noAutofit/>
            </a:bodyPr>
            <a:lstStyle/>
            <a:p>
              <a:endParaRPr sz="3600"/>
            </a:p>
          </p:txBody>
        </p:sp>
        <p:sp>
          <p:nvSpPr>
            <p:cNvPr id="429" name="Google Shape;429;p21"/>
            <p:cNvSpPr/>
            <p:nvPr/>
          </p:nvSpPr>
          <p:spPr>
            <a:xfrm>
              <a:off x="3416931" y="2065200"/>
              <a:ext cx="847800" cy="847800"/>
            </a:xfrm>
            <a:prstGeom prst="ellipse">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430" name="Google Shape;430;p21"/>
            <p:cNvSpPr/>
            <p:nvPr/>
          </p:nvSpPr>
          <p:spPr>
            <a:xfrm>
              <a:off x="3416919" y="3280938"/>
              <a:ext cx="847800" cy="847800"/>
            </a:xfrm>
            <a:prstGeom prst="ellipse">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sp>
          <p:nvSpPr>
            <p:cNvPr id="431" name="Google Shape;431;p21"/>
            <p:cNvSpPr/>
            <p:nvPr/>
          </p:nvSpPr>
          <p:spPr>
            <a:xfrm>
              <a:off x="4879281" y="2065200"/>
              <a:ext cx="847800" cy="847800"/>
            </a:xfrm>
            <a:prstGeom prst="ellipse">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sp>
          <p:nvSpPr>
            <p:cNvPr id="432" name="Google Shape;432;p21"/>
            <p:cNvSpPr/>
            <p:nvPr/>
          </p:nvSpPr>
          <p:spPr>
            <a:xfrm>
              <a:off x="4879269" y="3280938"/>
              <a:ext cx="847800" cy="847800"/>
            </a:xfrm>
            <a:prstGeom prst="ellipse">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433" name="Google Shape;433;p21"/>
            <p:cNvSpPr/>
            <p:nvPr/>
          </p:nvSpPr>
          <p:spPr>
            <a:xfrm>
              <a:off x="457200" y="1457325"/>
              <a:ext cx="2742000" cy="1270500"/>
            </a:xfrm>
            <a:prstGeom prst="roundRect">
              <a:avLst>
                <a:gd name="adj" fmla="val 50000"/>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sp>
          <p:nvSpPr>
            <p:cNvPr id="434" name="Google Shape;434;p21"/>
            <p:cNvSpPr/>
            <p:nvPr/>
          </p:nvSpPr>
          <p:spPr>
            <a:xfrm>
              <a:off x="457200" y="3466125"/>
              <a:ext cx="2742000" cy="1270500"/>
            </a:xfrm>
            <a:prstGeom prst="roundRect">
              <a:avLst>
                <a:gd name="adj" fmla="val 50000"/>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435" name="Google Shape;435;p21"/>
            <p:cNvSpPr/>
            <p:nvPr/>
          </p:nvSpPr>
          <p:spPr>
            <a:xfrm>
              <a:off x="5944800" y="1457325"/>
              <a:ext cx="2742000" cy="1270500"/>
            </a:xfrm>
            <a:prstGeom prst="roundRect">
              <a:avLst>
                <a:gd name="adj" fmla="val 50000"/>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436" name="Google Shape;436;p21"/>
            <p:cNvSpPr/>
            <p:nvPr/>
          </p:nvSpPr>
          <p:spPr>
            <a:xfrm>
              <a:off x="5944800" y="3466125"/>
              <a:ext cx="2742000" cy="1270500"/>
            </a:xfrm>
            <a:prstGeom prst="roundRect">
              <a:avLst>
                <a:gd name="adj" fmla="val 50000"/>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cxnSp>
          <p:nvCxnSpPr>
            <p:cNvPr id="437" name="Google Shape;437;p21"/>
            <p:cNvCxnSpPr>
              <a:stCxn id="433" idx="3"/>
              <a:endCxn id="429" idx="1"/>
            </p:cNvCxnSpPr>
            <p:nvPr/>
          </p:nvCxnSpPr>
          <p:spPr>
            <a:xfrm>
              <a:off x="3199200" y="2092575"/>
              <a:ext cx="342000" cy="96900"/>
            </a:xfrm>
            <a:prstGeom prst="curvedConnector2">
              <a:avLst/>
            </a:prstGeom>
            <a:ln>
              <a:solidFill>
                <a:schemeClr val="tx1"/>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438" name="Google Shape;438;p21"/>
            <p:cNvCxnSpPr>
              <a:stCxn id="435" idx="1"/>
              <a:endCxn id="431" idx="7"/>
            </p:cNvCxnSpPr>
            <p:nvPr/>
          </p:nvCxnSpPr>
          <p:spPr>
            <a:xfrm flipH="1">
              <a:off x="5602800" y="2092575"/>
              <a:ext cx="342000" cy="96900"/>
            </a:xfrm>
            <a:prstGeom prst="curvedConnector2">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439" name="Google Shape;439;p21"/>
            <p:cNvCxnSpPr>
              <a:stCxn id="434" idx="3"/>
              <a:endCxn id="430" idx="3"/>
            </p:cNvCxnSpPr>
            <p:nvPr/>
          </p:nvCxnSpPr>
          <p:spPr>
            <a:xfrm rot="10800000" flipH="1">
              <a:off x="3199200" y="4004475"/>
              <a:ext cx="342000" cy="96900"/>
            </a:xfrm>
            <a:prstGeom prst="curvedConnector2">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440" name="Google Shape;440;p21"/>
            <p:cNvCxnSpPr>
              <a:stCxn id="436" idx="1"/>
              <a:endCxn id="432" idx="5"/>
            </p:cNvCxnSpPr>
            <p:nvPr/>
          </p:nvCxnSpPr>
          <p:spPr>
            <a:xfrm rot="10800000">
              <a:off x="5602800" y="4004475"/>
              <a:ext cx="342000" cy="96900"/>
            </a:xfrm>
            <a:prstGeom prst="curvedConnector2">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grpSp>
      <p:sp>
        <p:nvSpPr>
          <p:cNvPr id="443" name="Google Shape;443;p21"/>
          <p:cNvSpPr txBox="1"/>
          <p:nvPr/>
        </p:nvSpPr>
        <p:spPr>
          <a:xfrm>
            <a:off x="1326611" y="3497229"/>
            <a:ext cx="4647747" cy="1367349"/>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chemeClr val="dk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اتخاذ قرارات مبنية على بيانات</a:t>
            </a:r>
            <a:endParaRPr sz="3000" b="1" dirty="0">
              <a:solidFill>
                <a:schemeClr val="dk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446" name="Google Shape;446;p21"/>
          <p:cNvSpPr txBox="1"/>
          <p:nvPr/>
        </p:nvSpPr>
        <p:spPr>
          <a:xfrm>
            <a:off x="1131303" y="7892463"/>
            <a:ext cx="5038362" cy="521400"/>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chemeClr val="lt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زيادة رضا العملاء وولائهم للبنك</a:t>
            </a:r>
            <a:endParaRPr sz="3000" b="1" dirty="0">
              <a:solidFill>
                <a:schemeClr val="lt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449" name="Google Shape;449;p21"/>
          <p:cNvSpPr txBox="1"/>
          <p:nvPr/>
        </p:nvSpPr>
        <p:spPr>
          <a:xfrm>
            <a:off x="12249478" y="3924450"/>
            <a:ext cx="4764244" cy="521400"/>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chemeClr val="lt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كشف فوري لحالات عدم الرضا</a:t>
            </a:r>
            <a:endParaRPr sz="3000" b="1" dirty="0">
              <a:solidFill>
                <a:schemeClr val="lt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452" name="Google Shape;452;p21"/>
          <p:cNvSpPr txBox="1"/>
          <p:nvPr/>
        </p:nvSpPr>
        <p:spPr>
          <a:xfrm>
            <a:off x="12756600" y="7589238"/>
            <a:ext cx="3750000" cy="1227023"/>
          </a:xfrm>
          <a:prstGeom prst="rect">
            <a:avLst/>
          </a:prstGeom>
          <a:noFill/>
          <a:ln>
            <a:noFill/>
          </a:ln>
        </p:spPr>
        <p:txBody>
          <a:bodyPr spcFirstLastPara="1" wrap="square" lIns="182850" tIns="182850" rIns="182850" bIns="182850" anchor="ctr" anchorCtr="0">
            <a:noAutofit/>
          </a:bodyPr>
          <a:lstStyle/>
          <a:p>
            <a:pPr algn="ctr"/>
            <a:r>
              <a:rPr lang="ar-SA" sz="3000" b="1" dirty="0" smtClean="0">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تحسين جودة خدمة العملاء</a:t>
            </a:r>
            <a:endParaRPr sz="3000" b="1" dirty="0">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142" name="Freeform 2"/>
          <p:cNvSpPr/>
          <p:nvPr/>
        </p:nvSpPr>
        <p:spPr>
          <a:xfrm rot="5400000">
            <a:off x="5077705" y="594190"/>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43" name="Google Shape;136;p18"/>
          <p:cNvSpPr txBox="1">
            <a:spLocks/>
          </p:cNvSpPr>
          <p:nvPr/>
        </p:nvSpPr>
        <p:spPr>
          <a:xfrm>
            <a:off x="1143000" y="473463"/>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6500" b="1" dirty="0" smtClean="0">
                <a:cs typeface="+mn-cs"/>
              </a:rPr>
              <a:t>التأثير التجاري للمشكلة</a:t>
            </a:r>
            <a:endParaRPr lang="ar-SA" sz="6500" b="1" dirty="0">
              <a:cs typeface="+mn-cs"/>
            </a:endParaRPr>
          </a:p>
        </p:txBody>
      </p:sp>
      <p:sp>
        <p:nvSpPr>
          <p:cNvPr id="144" name="Freeform 2"/>
          <p:cNvSpPr/>
          <p:nvPr/>
        </p:nvSpPr>
        <p:spPr>
          <a:xfrm rot="16200000">
            <a:off x="12697706" y="594190"/>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45" name="Google Shape;136;p18"/>
          <p:cNvSpPr txBox="1">
            <a:spLocks/>
          </p:cNvSpPr>
          <p:nvPr/>
        </p:nvSpPr>
        <p:spPr>
          <a:xfrm>
            <a:off x="914400" y="5668289"/>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b="1" dirty="0" smtClean="0">
                <a:solidFill>
                  <a:srgbClr val="F20C6D"/>
                </a:solidFill>
                <a:effectLst>
                  <a:outerShdw blurRad="38100" dist="38100" dir="2700000" algn="tl">
                    <a:srgbClr val="000000">
                      <a:alpha val="43137"/>
                    </a:srgbClr>
                  </a:outerShdw>
                </a:effectLst>
                <a:cs typeface="+mn-cs"/>
              </a:rPr>
              <a:t>المخاطر!!</a:t>
            </a:r>
            <a:endParaRPr lang="ar-SA" b="1" dirty="0">
              <a:solidFill>
                <a:srgbClr val="F20C6D"/>
              </a:solidFill>
              <a:effectLst>
                <a:outerShdw blurRad="38100" dist="38100" dir="2700000" algn="tl">
                  <a:srgbClr val="000000">
                    <a:alpha val="43137"/>
                  </a:srgbClr>
                </a:outerShdw>
              </a:effectLst>
              <a:cs typeface="+mn-cs"/>
            </a:endParaRP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52180" y="4408395"/>
            <a:ext cx="1188983" cy="1188983"/>
          </a:xfrm>
          <a:prstGeom prst="rect">
            <a:avLst/>
          </a:prstGeom>
        </p:spPr>
      </p:pic>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93002" y="6789425"/>
            <a:ext cx="1219524" cy="1219524"/>
          </a:xfrm>
          <a:prstGeom prst="rect">
            <a:avLst/>
          </a:prstGeom>
        </p:spPr>
      </p:pic>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08427" y="4384150"/>
            <a:ext cx="1181584" cy="1181584"/>
          </a:xfrm>
          <a:prstGeom prst="rect">
            <a:avLst/>
          </a:prstGeom>
        </p:spPr>
      </p:pic>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0800000" flipH="1" flipV="1">
            <a:off x="7059567" y="6822012"/>
            <a:ext cx="1244141" cy="1244141"/>
          </a:xfrm>
          <a:prstGeom prst="rect">
            <a:avLst/>
          </a:prstGeom>
        </p:spPr>
      </p:pic>
      <p:grpSp>
        <p:nvGrpSpPr>
          <p:cNvPr id="150" name="Google Shape;427;p21"/>
          <p:cNvGrpSpPr/>
          <p:nvPr/>
        </p:nvGrpSpPr>
        <p:grpSpPr>
          <a:xfrm>
            <a:off x="914400" y="2914650"/>
            <a:ext cx="16459200" cy="6558600"/>
            <a:chOff x="457200" y="1457325"/>
            <a:chExt cx="8229600" cy="3279300"/>
          </a:xfrm>
        </p:grpSpPr>
        <p:sp>
          <p:nvSpPr>
            <p:cNvPr id="151" name="Google Shape;428;p21"/>
            <p:cNvSpPr/>
            <p:nvPr/>
          </p:nvSpPr>
          <p:spPr>
            <a:xfrm>
              <a:off x="3627600" y="2152575"/>
              <a:ext cx="1888800" cy="1888800"/>
            </a:xfrm>
            <a:prstGeom prst="ellipse">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182850" tIns="182850" rIns="182850" bIns="182850" anchor="ctr" anchorCtr="0">
              <a:noAutofit/>
            </a:bodyPr>
            <a:lstStyle/>
            <a:p>
              <a:endParaRPr sz="3600"/>
            </a:p>
          </p:txBody>
        </p:sp>
        <p:sp>
          <p:nvSpPr>
            <p:cNvPr id="152" name="Google Shape;429;p21"/>
            <p:cNvSpPr/>
            <p:nvPr/>
          </p:nvSpPr>
          <p:spPr>
            <a:xfrm>
              <a:off x="3416931" y="2065200"/>
              <a:ext cx="847800" cy="847800"/>
            </a:xfrm>
            <a:prstGeom prst="ellipse">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153" name="Google Shape;430;p21"/>
            <p:cNvSpPr/>
            <p:nvPr/>
          </p:nvSpPr>
          <p:spPr>
            <a:xfrm>
              <a:off x="3416919" y="3280938"/>
              <a:ext cx="847800" cy="847800"/>
            </a:xfrm>
            <a:prstGeom prst="ellipse">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sp>
          <p:nvSpPr>
            <p:cNvPr id="154" name="Google Shape;431;p21"/>
            <p:cNvSpPr/>
            <p:nvPr/>
          </p:nvSpPr>
          <p:spPr>
            <a:xfrm>
              <a:off x="4879281" y="2065200"/>
              <a:ext cx="847800" cy="847800"/>
            </a:xfrm>
            <a:prstGeom prst="ellipse">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sp>
          <p:nvSpPr>
            <p:cNvPr id="155" name="Google Shape;432;p21"/>
            <p:cNvSpPr/>
            <p:nvPr/>
          </p:nvSpPr>
          <p:spPr>
            <a:xfrm>
              <a:off x="4879269" y="3280938"/>
              <a:ext cx="847800" cy="847800"/>
            </a:xfrm>
            <a:prstGeom prst="ellipse">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156" name="Google Shape;433;p21"/>
            <p:cNvSpPr/>
            <p:nvPr/>
          </p:nvSpPr>
          <p:spPr>
            <a:xfrm>
              <a:off x="457200" y="1457325"/>
              <a:ext cx="2742000" cy="1270500"/>
            </a:xfrm>
            <a:prstGeom prst="roundRect">
              <a:avLst>
                <a:gd name="adj" fmla="val 50000"/>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sp>
          <p:nvSpPr>
            <p:cNvPr id="157" name="Google Shape;434;p21"/>
            <p:cNvSpPr/>
            <p:nvPr/>
          </p:nvSpPr>
          <p:spPr>
            <a:xfrm>
              <a:off x="457200" y="3466125"/>
              <a:ext cx="2742000" cy="1270500"/>
            </a:xfrm>
            <a:prstGeom prst="roundRect">
              <a:avLst>
                <a:gd name="adj" fmla="val 50000"/>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158" name="Google Shape;435;p21"/>
            <p:cNvSpPr/>
            <p:nvPr/>
          </p:nvSpPr>
          <p:spPr>
            <a:xfrm>
              <a:off x="5944800" y="1457325"/>
              <a:ext cx="2742000" cy="1270500"/>
            </a:xfrm>
            <a:prstGeom prst="roundRect">
              <a:avLst>
                <a:gd name="adj" fmla="val 50000"/>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159" name="Google Shape;436;p21"/>
            <p:cNvSpPr/>
            <p:nvPr/>
          </p:nvSpPr>
          <p:spPr>
            <a:xfrm>
              <a:off x="5944800" y="3466125"/>
              <a:ext cx="2742000" cy="1270500"/>
            </a:xfrm>
            <a:prstGeom prst="roundRect">
              <a:avLst>
                <a:gd name="adj" fmla="val 50000"/>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cxnSp>
          <p:nvCxnSpPr>
            <p:cNvPr id="160" name="Google Shape;437;p21"/>
            <p:cNvCxnSpPr>
              <a:stCxn id="156" idx="3"/>
              <a:endCxn id="152" idx="1"/>
            </p:cNvCxnSpPr>
            <p:nvPr/>
          </p:nvCxnSpPr>
          <p:spPr>
            <a:xfrm>
              <a:off x="3199200" y="2092575"/>
              <a:ext cx="342000" cy="96900"/>
            </a:xfrm>
            <a:prstGeom prst="curvedConnector2">
              <a:avLst/>
            </a:prstGeom>
            <a:ln>
              <a:solidFill>
                <a:schemeClr val="tx1"/>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61" name="Google Shape;438;p21"/>
            <p:cNvCxnSpPr>
              <a:stCxn id="158" idx="1"/>
              <a:endCxn id="154" idx="7"/>
            </p:cNvCxnSpPr>
            <p:nvPr/>
          </p:nvCxnSpPr>
          <p:spPr>
            <a:xfrm flipH="1">
              <a:off x="5602800" y="2092575"/>
              <a:ext cx="342000" cy="96900"/>
            </a:xfrm>
            <a:prstGeom prst="curvedConnector2">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62" name="Google Shape;439;p21"/>
            <p:cNvCxnSpPr>
              <a:stCxn id="157" idx="3"/>
              <a:endCxn id="153" idx="3"/>
            </p:cNvCxnSpPr>
            <p:nvPr/>
          </p:nvCxnSpPr>
          <p:spPr>
            <a:xfrm rot="10800000" flipH="1">
              <a:off x="3199200" y="4004475"/>
              <a:ext cx="342000" cy="96900"/>
            </a:xfrm>
            <a:prstGeom prst="curvedConnector2">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63" name="Google Shape;440;p21"/>
            <p:cNvCxnSpPr>
              <a:stCxn id="159" idx="1"/>
              <a:endCxn id="155" idx="5"/>
            </p:cNvCxnSpPr>
            <p:nvPr/>
          </p:nvCxnSpPr>
          <p:spPr>
            <a:xfrm rot="10800000">
              <a:off x="5602800" y="4004475"/>
              <a:ext cx="342000" cy="96900"/>
            </a:xfrm>
            <a:prstGeom prst="curvedConnector2">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grpSp>
      <p:sp>
        <p:nvSpPr>
          <p:cNvPr id="164" name="Google Shape;443;p21"/>
          <p:cNvSpPr txBox="1"/>
          <p:nvPr/>
        </p:nvSpPr>
        <p:spPr>
          <a:xfrm>
            <a:off x="1326611" y="3497229"/>
            <a:ext cx="4647747" cy="1367349"/>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chemeClr val="dk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تأخر الاستجابة لشكاوي حساسة</a:t>
            </a:r>
            <a:endParaRPr sz="3000" b="1" dirty="0">
              <a:solidFill>
                <a:schemeClr val="dk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165" name="Google Shape;446;p21"/>
          <p:cNvSpPr txBox="1"/>
          <p:nvPr/>
        </p:nvSpPr>
        <p:spPr>
          <a:xfrm>
            <a:off x="1131303" y="7892463"/>
            <a:ext cx="5038362" cy="521400"/>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chemeClr val="lt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صورة سلبية عن البنك أو المؤسسة</a:t>
            </a:r>
            <a:endParaRPr sz="3000" b="1" dirty="0">
              <a:solidFill>
                <a:schemeClr val="lt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166" name="Google Shape;449;p21"/>
          <p:cNvSpPr txBox="1"/>
          <p:nvPr/>
        </p:nvSpPr>
        <p:spPr>
          <a:xfrm>
            <a:off x="12249478" y="3924450"/>
            <a:ext cx="4764244" cy="521400"/>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chemeClr val="lt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خسارة العملاء دون معرفة السبب</a:t>
            </a:r>
            <a:endParaRPr sz="3000" b="1" dirty="0">
              <a:solidFill>
                <a:schemeClr val="lt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167" name="Google Shape;452;p21"/>
          <p:cNvSpPr txBox="1"/>
          <p:nvPr/>
        </p:nvSpPr>
        <p:spPr>
          <a:xfrm>
            <a:off x="12756600" y="7589238"/>
            <a:ext cx="3750000" cy="1227023"/>
          </a:xfrm>
          <a:prstGeom prst="rect">
            <a:avLst/>
          </a:prstGeom>
          <a:noFill/>
          <a:ln>
            <a:noFill/>
          </a:ln>
        </p:spPr>
        <p:txBody>
          <a:bodyPr spcFirstLastPara="1" wrap="square" lIns="182850" tIns="182850" rIns="182850" bIns="182850" anchor="ctr" anchorCtr="0">
            <a:noAutofit/>
          </a:bodyPr>
          <a:lstStyle/>
          <a:p>
            <a:pPr algn="ctr"/>
            <a:r>
              <a:rPr lang="ar-SA" sz="3000" b="1" dirty="0" smtClean="0">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تكرار نفس الأخطاء في خدمة العملاء</a:t>
            </a:r>
            <a:endParaRPr sz="3000" b="1" dirty="0">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168" name="Google Shape;136;p18"/>
          <p:cNvSpPr txBox="1">
            <a:spLocks/>
          </p:cNvSpPr>
          <p:nvPr/>
        </p:nvSpPr>
        <p:spPr>
          <a:xfrm>
            <a:off x="914400" y="5668289"/>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b="1" dirty="0" smtClean="0">
                <a:solidFill>
                  <a:srgbClr val="F20C6D"/>
                </a:solidFill>
                <a:effectLst>
                  <a:outerShdw blurRad="38100" dist="38100" dir="2700000" algn="tl">
                    <a:srgbClr val="000000">
                      <a:alpha val="43137"/>
                    </a:srgbClr>
                  </a:outerShdw>
                </a:effectLst>
                <a:cs typeface="+mn-cs"/>
              </a:rPr>
              <a:t>المخاطر!!</a:t>
            </a:r>
            <a:endParaRPr lang="ar-SA" b="1" dirty="0">
              <a:solidFill>
                <a:srgbClr val="F20C6D"/>
              </a:solidFill>
              <a:effectLst>
                <a:outerShdw blurRad="38100" dist="38100" dir="2700000" algn="tl">
                  <a:srgbClr val="000000">
                    <a:alpha val="43137"/>
                  </a:srgbClr>
                </a:outerShdw>
              </a:effectLst>
              <a:cs typeface="+mn-cs"/>
            </a:endParaRPr>
          </a:p>
        </p:txBody>
      </p:sp>
      <p:pic>
        <p:nvPicPr>
          <p:cNvPr id="169" name="Picture 1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71557" y="4408396"/>
            <a:ext cx="1069606" cy="1069606"/>
          </a:xfrm>
          <a:prstGeom prst="rect">
            <a:avLst/>
          </a:prstGeom>
        </p:spPr>
      </p:pic>
      <p:pic>
        <p:nvPicPr>
          <p:cNvPr id="170" name="Picture 16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05048" y="6734699"/>
            <a:ext cx="1397141" cy="1397141"/>
          </a:xfrm>
          <a:prstGeom prst="rect">
            <a:avLst/>
          </a:prstGeom>
        </p:spPr>
      </p:pic>
      <p:pic>
        <p:nvPicPr>
          <p:cNvPr id="171" name="Picture 17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030748" y="4382695"/>
            <a:ext cx="1181584" cy="1181584"/>
          </a:xfrm>
          <a:prstGeom prst="rect">
            <a:avLst/>
          </a:prstGeom>
        </p:spPr>
      </p:pic>
      <p:pic>
        <p:nvPicPr>
          <p:cNvPr id="172" name="Picture 17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0800000" flipH="1" flipV="1">
            <a:off x="7111539" y="6850933"/>
            <a:ext cx="1244141" cy="1244141"/>
          </a:xfrm>
          <a:prstGeom prst="rect">
            <a:avLst/>
          </a:prstGeom>
        </p:spPr>
      </p:pic>
    </p:spTree>
    <p:extLst>
      <p:ext uri="{BB962C8B-B14F-4D97-AF65-F5344CB8AC3E}">
        <p14:creationId xmlns:p14="http://schemas.microsoft.com/office/powerpoint/2010/main" val="1834694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grpSp>
        <p:nvGrpSpPr>
          <p:cNvPr id="3" name="Group 2"/>
          <p:cNvGrpSpPr/>
          <p:nvPr/>
        </p:nvGrpSpPr>
        <p:grpSpPr>
          <a:xfrm>
            <a:off x="926539" y="593847"/>
            <a:ext cx="16459200" cy="1016219"/>
            <a:chOff x="906028" y="803023"/>
            <a:chExt cx="16459200" cy="1016219"/>
          </a:xfrm>
        </p:grpSpPr>
        <p:sp>
          <p:nvSpPr>
            <p:cNvPr id="84" name="Freeform 2"/>
            <p:cNvSpPr/>
            <p:nvPr/>
          </p:nvSpPr>
          <p:spPr>
            <a:xfrm rot="5400000">
              <a:off x="5796141" y="970979"/>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85" name="Google Shape;136;p18"/>
            <p:cNvSpPr txBox="1">
              <a:spLocks/>
            </p:cNvSpPr>
            <p:nvPr/>
          </p:nvSpPr>
          <p:spPr>
            <a:xfrm>
              <a:off x="906028" y="850253"/>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6500" b="1" dirty="0" smtClean="0">
                  <a:cs typeface="+mn-cs"/>
                </a:rPr>
                <a:t>الفئات المستهدفة</a:t>
              </a:r>
              <a:endParaRPr lang="ar-SA" sz="6500" b="1" dirty="0">
                <a:cs typeface="+mn-cs"/>
              </a:endParaRPr>
            </a:p>
          </p:txBody>
        </p:sp>
        <p:sp>
          <p:nvSpPr>
            <p:cNvPr id="86" name="Freeform 2"/>
            <p:cNvSpPr/>
            <p:nvPr/>
          </p:nvSpPr>
          <p:spPr>
            <a:xfrm rot="-5400000">
              <a:off x="11500894" y="980723"/>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sp>
        <p:nvSpPr>
          <p:cNvPr id="137" name="Google Shape;137;p18"/>
          <p:cNvSpPr/>
          <p:nvPr/>
        </p:nvSpPr>
        <p:spPr>
          <a:xfrm>
            <a:off x="5842892" y="3086100"/>
            <a:ext cx="6626387" cy="846146"/>
          </a:xfrm>
          <a:prstGeom prst="roundRect">
            <a:avLst>
              <a:gd name="adj" fmla="val 50000"/>
            </a:avLst>
          </a:prstGeom>
          <a:solidFill>
            <a:srgbClr val="F20C6D"/>
          </a:solidFill>
          <a:ln>
            <a:solidFill>
              <a:srgbClr val="D40A61"/>
            </a:solidFill>
          </a:ln>
        </p:spPr>
        <p:txBody>
          <a:bodyPr spcFirstLastPara="1" wrap="square" lIns="365750" tIns="182850" rIns="182850" bIns="182850" anchor="ctr" anchorCtr="0">
            <a:noAutofit/>
          </a:bodyPr>
          <a:lstStyle/>
          <a:p>
            <a:pPr algn="ctr" rtl="1"/>
            <a:r>
              <a:rPr lang="ar-SA" sz="3000" b="1" dirty="0" smtClean="0">
                <a:solidFill>
                  <a:schemeClr val="lt1"/>
                </a:solidFill>
                <a:effectLst>
                  <a:outerShdw blurRad="38100" dist="38100" dir="2700000" algn="tl">
                    <a:srgbClr val="000000">
                      <a:alpha val="43137"/>
                    </a:srgbClr>
                  </a:outerShdw>
                </a:effectLst>
                <a:latin typeface="Fira Sans Extra Condensed Medium"/>
                <a:ea typeface="Fira Sans Extra Condensed Medium"/>
                <a:sym typeface="Fira Sans Extra Condensed Medium"/>
              </a:rPr>
              <a:t>تشمل التالي...</a:t>
            </a:r>
            <a:endParaRPr sz="3000" b="1" dirty="0">
              <a:solidFill>
                <a:schemeClr val="lt1"/>
              </a:solidFill>
              <a:effectLst>
                <a:outerShdw blurRad="38100" dist="38100" dir="2700000" algn="tl">
                  <a:srgbClr val="000000">
                    <a:alpha val="43137"/>
                  </a:srgbClr>
                </a:outerShdw>
              </a:effectLst>
              <a:latin typeface="Fira Sans Extra Condensed Medium"/>
              <a:ea typeface="Fira Sans Extra Condensed Medium"/>
              <a:sym typeface="Fira Sans Extra Condensed Medium"/>
            </a:endParaRPr>
          </a:p>
        </p:txBody>
      </p:sp>
      <p:grpSp>
        <p:nvGrpSpPr>
          <p:cNvPr id="138" name="Google Shape;138;p18"/>
          <p:cNvGrpSpPr/>
          <p:nvPr/>
        </p:nvGrpSpPr>
        <p:grpSpPr>
          <a:xfrm>
            <a:off x="202639" y="7805718"/>
            <a:ext cx="5211809" cy="3281382"/>
            <a:chOff x="457250" y="3391700"/>
            <a:chExt cx="2395200" cy="1344902"/>
          </a:xfrm>
        </p:grpSpPr>
        <p:sp>
          <p:nvSpPr>
            <p:cNvPr id="139" name="Google Shape;139;p18"/>
            <p:cNvSpPr txBox="1"/>
            <p:nvPr/>
          </p:nvSpPr>
          <p:spPr>
            <a:xfrm>
              <a:off x="457250" y="3888802"/>
              <a:ext cx="2395200" cy="847800"/>
            </a:xfrm>
            <a:prstGeom prst="rect">
              <a:avLst/>
            </a:prstGeom>
            <a:noFill/>
            <a:ln>
              <a:noFill/>
            </a:ln>
          </p:spPr>
          <p:txBody>
            <a:bodyPr spcFirstLastPara="1" wrap="square" lIns="182850" tIns="182850" rIns="182850" bIns="182850" anchor="ctr" anchorCtr="0">
              <a:noAutofit/>
            </a:bodyPr>
            <a:lstStyle/>
            <a:p>
              <a:pPr algn="ctr"/>
              <a:endParaRPr sz="2400" dirty="0">
                <a:solidFill>
                  <a:schemeClr val="dk1"/>
                </a:solidFill>
                <a:latin typeface="Roboto"/>
                <a:ea typeface="Roboto"/>
                <a:cs typeface="Roboto"/>
                <a:sym typeface="Roboto"/>
              </a:endParaRPr>
            </a:p>
          </p:txBody>
        </p:sp>
        <p:sp>
          <p:nvSpPr>
            <p:cNvPr id="140" name="Google Shape;140;p18"/>
            <p:cNvSpPr/>
            <p:nvPr/>
          </p:nvSpPr>
          <p:spPr>
            <a:xfrm>
              <a:off x="457250" y="3391700"/>
              <a:ext cx="2395200" cy="589750"/>
            </a:xfrm>
            <a:prstGeom prst="roundRect">
              <a:avLst>
                <a:gd name="adj" fmla="val 50000"/>
              </a:avLst>
            </a:prstGeom>
            <a:solidFill>
              <a:schemeClr val="bg1">
                <a:lumMod val="95000"/>
              </a:schemeClr>
            </a:solidFill>
            <a:ln>
              <a:solidFill>
                <a:schemeClr val="bg1">
                  <a:lumMod val="85000"/>
                </a:schemeClr>
              </a:solidFill>
            </a:ln>
          </p:spPr>
          <p:txBody>
            <a:bodyPr spcFirstLastPara="1" wrap="square" lIns="182850" tIns="182850" rIns="182850" bIns="182850" anchor="ctr" anchorCtr="0">
              <a:noAutofit/>
            </a:bodyPr>
            <a:lstStyle/>
            <a:p>
              <a:pPr algn="ctr"/>
              <a:r>
                <a:rPr lang="ar-SA" sz="3000" b="1" dirty="0" smtClean="0">
                  <a:effectLst>
                    <a:outerShdw blurRad="38100" dist="38100" dir="2700000" algn="tl">
                      <a:srgbClr val="000000">
                        <a:alpha val="43137"/>
                      </a:srgbClr>
                    </a:outerShdw>
                  </a:effectLst>
                  <a:latin typeface="Fira Sans Extra Condensed Medium"/>
                  <a:ea typeface="Fira Sans Extra Condensed Medium"/>
                  <a:sym typeface="Fira Sans Extra Condensed Medium"/>
                </a:rPr>
                <a:t>الإدارة العليا + الزبائن أنفسهم</a:t>
              </a:r>
              <a:endParaRPr sz="3000" b="1" dirty="0">
                <a:effectLst>
                  <a:outerShdw blurRad="38100" dist="38100" dir="2700000" algn="tl">
                    <a:srgbClr val="000000">
                      <a:alpha val="43137"/>
                    </a:srgbClr>
                  </a:outerShdw>
                </a:effectLst>
                <a:latin typeface="Fira Sans Extra Condensed Medium"/>
                <a:ea typeface="Fira Sans Extra Condensed Medium"/>
                <a:sym typeface="Fira Sans Extra Condensed Medium"/>
              </a:endParaRPr>
            </a:p>
          </p:txBody>
        </p:sp>
      </p:grpSp>
      <p:grpSp>
        <p:nvGrpSpPr>
          <p:cNvPr id="141" name="Google Shape;141;p18"/>
          <p:cNvGrpSpPr/>
          <p:nvPr/>
        </p:nvGrpSpPr>
        <p:grpSpPr>
          <a:xfrm>
            <a:off x="12897830" y="7805718"/>
            <a:ext cx="5211809" cy="3281382"/>
            <a:chOff x="6291600" y="3391700"/>
            <a:chExt cx="2395200" cy="1344902"/>
          </a:xfrm>
        </p:grpSpPr>
        <p:sp>
          <p:nvSpPr>
            <p:cNvPr id="142" name="Google Shape;142;p18"/>
            <p:cNvSpPr txBox="1"/>
            <p:nvPr/>
          </p:nvSpPr>
          <p:spPr>
            <a:xfrm>
              <a:off x="6291600" y="3888802"/>
              <a:ext cx="2395200" cy="847800"/>
            </a:xfrm>
            <a:prstGeom prst="rect">
              <a:avLst/>
            </a:prstGeom>
            <a:noFill/>
            <a:ln>
              <a:noFill/>
            </a:ln>
          </p:spPr>
          <p:txBody>
            <a:bodyPr spcFirstLastPara="1" wrap="square" lIns="182850" tIns="182850" rIns="182850" bIns="182850" anchor="ctr" anchorCtr="0">
              <a:noAutofit/>
            </a:bodyPr>
            <a:lstStyle/>
            <a:p>
              <a:pPr algn="ctr"/>
              <a:endParaRPr sz="2400" dirty="0">
                <a:solidFill>
                  <a:schemeClr val="dk1"/>
                </a:solidFill>
                <a:latin typeface="Roboto"/>
                <a:ea typeface="Roboto"/>
                <a:cs typeface="Roboto"/>
                <a:sym typeface="Roboto"/>
              </a:endParaRPr>
            </a:p>
          </p:txBody>
        </p:sp>
        <p:sp>
          <p:nvSpPr>
            <p:cNvPr id="143" name="Google Shape;143;p18"/>
            <p:cNvSpPr/>
            <p:nvPr/>
          </p:nvSpPr>
          <p:spPr>
            <a:xfrm>
              <a:off x="6291600" y="3391700"/>
              <a:ext cx="2395200" cy="589750"/>
            </a:xfrm>
            <a:prstGeom prst="roundRect">
              <a:avLst>
                <a:gd name="adj" fmla="val 50000"/>
              </a:avLst>
            </a:prstGeom>
            <a:solidFill>
              <a:schemeClr val="bg1">
                <a:lumMod val="95000"/>
              </a:schemeClr>
            </a:solidFill>
            <a:ln>
              <a:solidFill>
                <a:schemeClr val="bg1">
                  <a:lumMod val="75000"/>
                </a:schemeClr>
              </a:solidFill>
            </a:ln>
          </p:spPr>
          <p:txBody>
            <a:bodyPr spcFirstLastPara="1" wrap="square" lIns="182850" tIns="182850" rIns="182850" bIns="182850" anchor="ctr" anchorCtr="0">
              <a:noAutofit/>
            </a:bodyPr>
            <a:lstStyle/>
            <a:p>
              <a:pPr algn="ctr"/>
              <a:r>
                <a:rPr lang="ar-SA" sz="3000" b="1" dirty="0">
                  <a:solidFill>
                    <a:schemeClr val="dk1"/>
                  </a:solidFill>
                  <a:effectLst>
                    <a:outerShdw blurRad="38100" dist="38100" dir="2700000" algn="tl">
                      <a:srgbClr val="000000">
                        <a:alpha val="43137"/>
                      </a:srgbClr>
                    </a:outerShdw>
                  </a:effectLst>
                  <a:latin typeface="Fira Sans Extra Condensed Medium"/>
                  <a:ea typeface="Fira Sans Extra Condensed Medium"/>
                  <a:sym typeface="Fira Sans Extra Condensed Medium"/>
                </a:rPr>
                <a:t>البنوك والمؤسسات </a:t>
              </a:r>
              <a:r>
                <a:rPr lang="ar-SA" sz="3000" b="1" dirty="0" smtClean="0">
                  <a:solidFill>
                    <a:schemeClr val="dk1"/>
                  </a:solidFill>
                  <a:effectLst>
                    <a:outerShdw blurRad="38100" dist="38100" dir="2700000" algn="tl">
                      <a:srgbClr val="000000">
                        <a:alpha val="43137"/>
                      </a:srgbClr>
                    </a:outerShdw>
                  </a:effectLst>
                  <a:latin typeface="Fira Sans Extra Condensed Medium"/>
                  <a:ea typeface="Fira Sans Extra Condensed Medium"/>
                  <a:sym typeface="Fira Sans Extra Condensed Medium"/>
                </a:rPr>
                <a:t>المالية والشركات التجارية</a:t>
              </a:r>
              <a:endParaRPr sz="3000" b="1" dirty="0">
                <a:solidFill>
                  <a:schemeClr val="dk1"/>
                </a:solidFill>
                <a:effectLst>
                  <a:outerShdw blurRad="38100" dist="38100" dir="2700000" algn="tl">
                    <a:srgbClr val="000000">
                      <a:alpha val="43137"/>
                    </a:srgbClr>
                  </a:outerShdw>
                </a:effectLst>
                <a:latin typeface="Fira Sans Extra Condensed Medium"/>
                <a:ea typeface="Fira Sans Extra Condensed Medium"/>
                <a:sym typeface="Fira Sans Extra Condensed Medium"/>
              </a:endParaRPr>
            </a:p>
          </p:txBody>
        </p:sp>
      </p:grpSp>
      <p:grpSp>
        <p:nvGrpSpPr>
          <p:cNvPr id="144" name="Google Shape;144;p18"/>
          <p:cNvGrpSpPr/>
          <p:nvPr/>
        </p:nvGrpSpPr>
        <p:grpSpPr>
          <a:xfrm>
            <a:off x="6550234" y="7805718"/>
            <a:ext cx="5211809" cy="3281382"/>
            <a:chOff x="3374425" y="3391700"/>
            <a:chExt cx="2395200" cy="1344902"/>
          </a:xfrm>
        </p:grpSpPr>
        <p:sp>
          <p:nvSpPr>
            <p:cNvPr id="145" name="Google Shape;145;p18"/>
            <p:cNvSpPr txBox="1"/>
            <p:nvPr/>
          </p:nvSpPr>
          <p:spPr>
            <a:xfrm>
              <a:off x="3374425" y="3888802"/>
              <a:ext cx="2395200" cy="847800"/>
            </a:xfrm>
            <a:prstGeom prst="rect">
              <a:avLst/>
            </a:prstGeom>
            <a:noFill/>
            <a:ln>
              <a:noFill/>
            </a:ln>
          </p:spPr>
          <p:txBody>
            <a:bodyPr spcFirstLastPara="1" wrap="square" lIns="182850" tIns="182850" rIns="182850" bIns="182850" anchor="ctr" anchorCtr="0">
              <a:noAutofit/>
            </a:bodyPr>
            <a:lstStyle/>
            <a:p>
              <a:pPr algn="ctr"/>
              <a:endParaRPr sz="2400" dirty="0">
                <a:solidFill>
                  <a:schemeClr val="dk1"/>
                </a:solidFill>
                <a:latin typeface="Roboto"/>
                <a:ea typeface="Roboto"/>
                <a:cs typeface="Roboto"/>
                <a:sym typeface="Roboto"/>
              </a:endParaRPr>
            </a:p>
          </p:txBody>
        </p:sp>
        <p:sp>
          <p:nvSpPr>
            <p:cNvPr id="146" name="Google Shape;146;p18"/>
            <p:cNvSpPr/>
            <p:nvPr/>
          </p:nvSpPr>
          <p:spPr>
            <a:xfrm>
              <a:off x="3374425" y="3391700"/>
              <a:ext cx="2395200" cy="589750"/>
            </a:xfrm>
            <a:prstGeom prst="roundRect">
              <a:avLst>
                <a:gd name="adj" fmla="val 50000"/>
              </a:avLst>
            </a:prstGeom>
            <a:solidFill>
              <a:srgbClr val="F20C6D"/>
            </a:solidFill>
            <a:ln>
              <a:solidFill>
                <a:srgbClr val="D40A61"/>
              </a:solidFill>
            </a:ln>
          </p:spPr>
          <p:txBody>
            <a:bodyPr spcFirstLastPara="1" wrap="square" lIns="182850" tIns="182850" rIns="182850" bIns="182850" anchor="ctr" anchorCtr="0">
              <a:noAutofit/>
            </a:bodyPr>
            <a:lstStyle/>
            <a:p>
              <a:pPr algn="ctr"/>
              <a:r>
                <a:rPr lang="ar-SA" sz="3000" b="1" dirty="0" smtClean="0">
                  <a:solidFill>
                    <a:schemeClr val="lt1"/>
                  </a:solidFill>
                  <a:effectLst>
                    <a:outerShdw blurRad="38100" dist="38100" dir="2700000" algn="tl">
                      <a:srgbClr val="000000">
                        <a:alpha val="43137"/>
                      </a:srgbClr>
                    </a:outerShdw>
                  </a:effectLst>
                  <a:latin typeface="Fira Sans Extra Condensed Medium"/>
                  <a:ea typeface="Fira Sans Extra Condensed Medium"/>
                  <a:sym typeface="Fira Sans Extra Condensed Medium"/>
                </a:rPr>
                <a:t>فريق خدمة العملاء</a:t>
              </a:r>
              <a:endParaRPr sz="3000" b="1" dirty="0">
                <a:solidFill>
                  <a:schemeClr val="lt1"/>
                </a:solidFill>
                <a:effectLst>
                  <a:outerShdw blurRad="38100" dist="38100" dir="2700000" algn="tl">
                    <a:srgbClr val="000000">
                      <a:alpha val="43137"/>
                    </a:srgbClr>
                  </a:outerShdw>
                </a:effectLst>
                <a:latin typeface="Fira Sans Extra Condensed Medium"/>
                <a:ea typeface="Fira Sans Extra Condensed Medium"/>
                <a:sym typeface="Fira Sans Extra Condensed Medium"/>
              </a:endParaRPr>
            </a:p>
          </p:txBody>
        </p:sp>
      </p:grpSp>
      <p:sp>
        <p:nvSpPr>
          <p:cNvPr id="147" name="Google Shape;147;p18"/>
          <p:cNvSpPr/>
          <p:nvPr/>
        </p:nvSpPr>
        <p:spPr>
          <a:xfrm rot="10800000">
            <a:off x="1790857" y="4913775"/>
            <a:ext cx="2035373" cy="2282252"/>
          </a:xfrm>
          <a:prstGeom prst="ellipse">
            <a:avLst/>
          </a:prstGeom>
          <a:solidFill>
            <a:schemeClr val="bg1">
              <a:lumMod val="95000"/>
            </a:schemeClr>
          </a:solidFill>
          <a:ln>
            <a:solidFill>
              <a:schemeClr val="bg1">
                <a:lumMod val="85000"/>
              </a:schemeClr>
            </a:solidFill>
          </a:ln>
        </p:spPr>
        <p:txBody>
          <a:bodyPr spcFirstLastPara="1" wrap="square" lIns="182850" tIns="182850" rIns="182850" bIns="182850" anchor="ctr" anchorCtr="0">
            <a:noAutofit/>
          </a:bodyPr>
          <a:lstStyle/>
          <a:p>
            <a:endParaRPr sz="3600"/>
          </a:p>
        </p:txBody>
      </p:sp>
      <p:sp>
        <p:nvSpPr>
          <p:cNvPr id="148" name="Google Shape;148;p18"/>
          <p:cNvSpPr/>
          <p:nvPr/>
        </p:nvSpPr>
        <p:spPr>
          <a:xfrm rot="10800000">
            <a:off x="14486048" y="4913775"/>
            <a:ext cx="2035373" cy="2282252"/>
          </a:xfrm>
          <a:prstGeom prst="ellipse">
            <a:avLst/>
          </a:prstGeom>
          <a:solidFill>
            <a:schemeClr val="bg1">
              <a:lumMod val="95000"/>
            </a:schemeClr>
          </a:solidFill>
          <a:ln>
            <a:solidFill>
              <a:schemeClr val="bg1">
                <a:lumMod val="75000"/>
              </a:schemeClr>
            </a:solidFill>
          </a:ln>
        </p:spPr>
        <p:txBody>
          <a:bodyPr spcFirstLastPara="1" wrap="square" lIns="182850" tIns="182850" rIns="182850" bIns="182850" anchor="ctr" anchorCtr="0">
            <a:noAutofit/>
          </a:bodyPr>
          <a:lstStyle/>
          <a:p>
            <a:endParaRPr sz="3600"/>
          </a:p>
        </p:txBody>
      </p:sp>
      <p:sp>
        <p:nvSpPr>
          <p:cNvPr id="149" name="Google Shape;149;p18"/>
          <p:cNvSpPr/>
          <p:nvPr/>
        </p:nvSpPr>
        <p:spPr>
          <a:xfrm rot="10800000">
            <a:off x="8138452" y="4913775"/>
            <a:ext cx="2035373" cy="2282252"/>
          </a:xfrm>
          <a:prstGeom prst="ellipse">
            <a:avLst/>
          </a:prstGeom>
          <a:solidFill>
            <a:srgbClr val="F20C6D"/>
          </a:solidFill>
          <a:ln>
            <a:solidFill>
              <a:srgbClr val="F20C6D"/>
            </a:solidFill>
          </a:ln>
        </p:spPr>
        <p:txBody>
          <a:bodyPr spcFirstLastPara="1" wrap="square" lIns="182850" tIns="182850" rIns="182850" bIns="182850" anchor="ctr" anchorCtr="0">
            <a:noAutofit/>
          </a:bodyPr>
          <a:lstStyle/>
          <a:p>
            <a:endParaRPr sz="3600"/>
          </a:p>
        </p:txBody>
      </p:sp>
      <p:cxnSp>
        <p:nvCxnSpPr>
          <p:cNvPr id="150" name="Google Shape;150;p18"/>
          <p:cNvCxnSpPr/>
          <p:nvPr/>
        </p:nvCxnSpPr>
        <p:spPr>
          <a:xfrm rot="5400000">
            <a:off x="5491480" y="1249201"/>
            <a:ext cx="981559" cy="6347650"/>
          </a:xfrm>
          <a:prstGeom prst="curvedConnector3">
            <a:avLst>
              <a:gd name="adj1" fmla="val 49998"/>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51" name="Google Shape;151;p18"/>
          <p:cNvCxnSpPr/>
          <p:nvPr/>
        </p:nvCxnSpPr>
        <p:spPr>
          <a:xfrm rot="16200000" flipH="1">
            <a:off x="11839131" y="1249201"/>
            <a:ext cx="981559" cy="6347650"/>
          </a:xfrm>
          <a:prstGeom prst="curvedConnector3">
            <a:avLst>
              <a:gd name="adj1" fmla="val 49998"/>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52" name="Google Shape;152;p18"/>
          <p:cNvCxnSpPr>
            <a:stCxn id="137" idx="2"/>
            <a:endCxn id="149" idx="4"/>
          </p:cNvCxnSpPr>
          <p:nvPr/>
        </p:nvCxnSpPr>
        <p:spPr>
          <a:xfrm>
            <a:off x="9156085" y="3932246"/>
            <a:ext cx="0" cy="981559"/>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53" name="Google Shape;153;p18"/>
          <p:cNvCxnSpPr/>
          <p:nvPr/>
        </p:nvCxnSpPr>
        <p:spPr>
          <a:xfrm>
            <a:off x="2808434" y="7196027"/>
            <a:ext cx="0" cy="609723"/>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54" name="Google Shape;154;p18"/>
          <p:cNvCxnSpPr>
            <a:stCxn id="149" idx="0"/>
            <a:endCxn id="146" idx="0"/>
          </p:cNvCxnSpPr>
          <p:nvPr/>
        </p:nvCxnSpPr>
        <p:spPr>
          <a:xfrm>
            <a:off x="9156139" y="7196027"/>
            <a:ext cx="0" cy="609723"/>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55" name="Google Shape;155;p18"/>
          <p:cNvCxnSpPr/>
          <p:nvPr/>
        </p:nvCxnSpPr>
        <p:spPr>
          <a:xfrm>
            <a:off x="15501677" y="7196027"/>
            <a:ext cx="0" cy="609723"/>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94" name="Google Shape;152;p18"/>
          <p:cNvCxnSpPr/>
          <p:nvPr/>
        </p:nvCxnSpPr>
        <p:spPr>
          <a:xfrm>
            <a:off x="9169291" y="1700496"/>
            <a:ext cx="1" cy="1385604"/>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849170" y="5378921"/>
            <a:ext cx="1381430" cy="1305014"/>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80268" y="5174993"/>
            <a:ext cx="1751634" cy="1751634"/>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19440" y="5305947"/>
            <a:ext cx="1377988" cy="1377988"/>
          </a:xfrm>
          <a:prstGeom prst="rect">
            <a:avLst/>
          </a:prstGeom>
        </p:spPr>
      </p:pic>
    </p:spTree>
    <p:extLst>
      <p:ext uri="{BB962C8B-B14F-4D97-AF65-F5344CB8AC3E}">
        <p14:creationId xmlns:p14="http://schemas.microsoft.com/office/powerpoint/2010/main" val="2864115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grpSp>
        <p:nvGrpSpPr>
          <p:cNvPr id="3" name="Group 2"/>
          <p:cNvGrpSpPr/>
          <p:nvPr/>
        </p:nvGrpSpPr>
        <p:grpSpPr>
          <a:xfrm>
            <a:off x="762000" y="701862"/>
            <a:ext cx="16459200" cy="1006475"/>
            <a:chOff x="1219200" y="2105587"/>
            <a:chExt cx="16459200" cy="1006475"/>
          </a:xfrm>
        </p:grpSpPr>
        <p:sp>
          <p:nvSpPr>
            <p:cNvPr id="11" name="Freeform 2"/>
            <p:cNvSpPr/>
            <p:nvPr/>
          </p:nvSpPr>
          <p:spPr>
            <a:xfrm rot="5400000">
              <a:off x="6537644" y="2273543"/>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2" name="Google Shape;136;p18"/>
            <p:cNvSpPr txBox="1">
              <a:spLocks/>
            </p:cNvSpPr>
            <p:nvPr/>
          </p:nvSpPr>
          <p:spPr>
            <a:xfrm>
              <a:off x="1219200" y="2105587"/>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6500" b="1" dirty="0" smtClean="0">
                  <a:cs typeface="+mn-cs"/>
                </a:rPr>
                <a:t>الحل المقترح</a:t>
              </a:r>
              <a:endParaRPr lang="ar-SA" sz="6500" b="1" dirty="0">
                <a:cs typeface="+mn-cs"/>
              </a:endParaRPr>
            </a:p>
          </p:txBody>
        </p:sp>
        <p:sp>
          <p:nvSpPr>
            <p:cNvPr id="13" name="Freeform 2"/>
            <p:cNvSpPr/>
            <p:nvPr/>
          </p:nvSpPr>
          <p:spPr>
            <a:xfrm rot="16200000">
              <a:off x="11262045" y="2273543"/>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9000" y="2247900"/>
            <a:ext cx="11658600" cy="7566781"/>
          </a:xfrm>
          <a:prstGeom prst="rect">
            <a:avLst/>
          </a:prstGeom>
        </p:spPr>
      </p:pic>
    </p:spTree>
    <p:extLst>
      <p:ext uri="{BB962C8B-B14F-4D97-AF65-F5344CB8AC3E}">
        <p14:creationId xmlns:p14="http://schemas.microsoft.com/office/powerpoint/2010/main" val="2459582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142" name="Freeform 2"/>
          <p:cNvSpPr/>
          <p:nvPr/>
        </p:nvSpPr>
        <p:spPr>
          <a:xfrm rot="5400000">
            <a:off x="4099244" y="637995"/>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43" name="Google Shape;136;p18"/>
          <p:cNvSpPr txBox="1">
            <a:spLocks/>
          </p:cNvSpPr>
          <p:nvPr/>
        </p:nvSpPr>
        <p:spPr>
          <a:xfrm>
            <a:off x="1143000" y="473463"/>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6500" b="1" dirty="0" smtClean="0">
                <a:cs typeface="+mn-cs"/>
              </a:rPr>
              <a:t>القيمة المضافة للحل المقترح</a:t>
            </a:r>
            <a:endParaRPr lang="ar-SA" sz="6500" b="1" dirty="0">
              <a:cs typeface="+mn-cs"/>
            </a:endParaRPr>
          </a:p>
        </p:txBody>
      </p:sp>
      <p:sp>
        <p:nvSpPr>
          <p:cNvPr id="144" name="Freeform 2"/>
          <p:cNvSpPr/>
          <p:nvPr/>
        </p:nvSpPr>
        <p:spPr>
          <a:xfrm rot="16200000">
            <a:off x="13624245" y="597343"/>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137" name="Google Shape;427;p21"/>
          <p:cNvGrpSpPr/>
          <p:nvPr/>
        </p:nvGrpSpPr>
        <p:grpSpPr>
          <a:xfrm>
            <a:off x="914400" y="2914650"/>
            <a:ext cx="16459200" cy="6558600"/>
            <a:chOff x="457200" y="1457325"/>
            <a:chExt cx="8229600" cy="3279300"/>
          </a:xfrm>
        </p:grpSpPr>
        <p:sp>
          <p:nvSpPr>
            <p:cNvPr id="138" name="Google Shape;428;p21"/>
            <p:cNvSpPr/>
            <p:nvPr/>
          </p:nvSpPr>
          <p:spPr>
            <a:xfrm>
              <a:off x="3627600" y="2152575"/>
              <a:ext cx="1888800" cy="1888800"/>
            </a:xfrm>
            <a:prstGeom prst="ellipse">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182850" tIns="182850" rIns="182850" bIns="182850" anchor="ctr" anchorCtr="0">
              <a:noAutofit/>
            </a:bodyPr>
            <a:lstStyle/>
            <a:p>
              <a:endParaRPr sz="3600"/>
            </a:p>
          </p:txBody>
        </p:sp>
        <p:sp>
          <p:nvSpPr>
            <p:cNvPr id="139" name="Google Shape;429;p21"/>
            <p:cNvSpPr/>
            <p:nvPr/>
          </p:nvSpPr>
          <p:spPr>
            <a:xfrm>
              <a:off x="3416931" y="2065200"/>
              <a:ext cx="847800" cy="847800"/>
            </a:xfrm>
            <a:prstGeom prst="ellipse">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140" name="Google Shape;430;p21"/>
            <p:cNvSpPr/>
            <p:nvPr/>
          </p:nvSpPr>
          <p:spPr>
            <a:xfrm>
              <a:off x="3416919" y="3280938"/>
              <a:ext cx="847800" cy="847800"/>
            </a:xfrm>
            <a:prstGeom prst="ellipse">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sp>
          <p:nvSpPr>
            <p:cNvPr id="141" name="Google Shape;431;p21"/>
            <p:cNvSpPr/>
            <p:nvPr/>
          </p:nvSpPr>
          <p:spPr>
            <a:xfrm>
              <a:off x="4879281" y="2065200"/>
              <a:ext cx="847800" cy="847800"/>
            </a:xfrm>
            <a:prstGeom prst="ellipse">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sp>
          <p:nvSpPr>
            <p:cNvPr id="146" name="Google Shape;432;p21"/>
            <p:cNvSpPr/>
            <p:nvPr/>
          </p:nvSpPr>
          <p:spPr>
            <a:xfrm>
              <a:off x="4879269" y="3280938"/>
              <a:ext cx="847800" cy="847800"/>
            </a:xfrm>
            <a:prstGeom prst="ellipse">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147" name="Google Shape;433;p21"/>
            <p:cNvSpPr/>
            <p:nvPr/>
          </p:nvSpPr>
          <p:spPr>
            <a:xfrm>
              <a:off x="457200" y="1457325"/>
              <a:ext cx="2742000" cy="1270500"/>
            </a:xfrm>
            <a:prstGeom prst="roundRect">
              <a:avLst>
                <a:gd name="adj" fmla="val 50000"/>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sp>
          <p:nvSpPr>
            <p:cNvPr id="148" name="Google Shape;434;p21"/>
            <p:cNvSpPr/>
            <p:nvPr/>
          </p:nvSpPr>
          <p:spPr>
            <a:xfrm>
              <a:off x="457200" y="3466125"/>
              <a:ext cx="2742000" cy="1270500"/>
            </a:xfrm>
            <a:prstGeom prst="roundRect">
              <a:avLst>
                <a:gd name="adj" fmla="val 50000"/>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149" name="Google Shape;435;p21"/>
            <p:cNvSpPr/>
            <p:nvPr/>
          </p:nvSpPr>
          <p:spPr>
            <a:xfrm>
              <a:off x="5944800" y="1457325"/>
              <a:ext cx="2742000" cy="1270500"/>
            </a:xfrm>
            <a:prstGeom prst="roundRect">
              <a:avLst>
                <a:gd name="adj" fmla="val 50000"/>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150" name="Google Shape;436;p21"/>
            <p:cNvSpPr/>
            <p:nvPr/>
          </p:nvSpPr>
          <p:spPr>
            <a:xfrm>
              <a:off x="5944800" y="3466125"/>
              <a:ext cx="2742000" cy="1270500"/>
            </a:xfrm>
            <a:prstGeom prst="roundRect">
              <a:avLst>
                <a:gd name="adj" fmla="val 50000"/>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cxnSp>
          <p:nvCxnSpPr>
            <p:cNvPr id="151" name="Google Shape;437;p21"/>
            <p:cNvCxnSpPr>
              <a:stCxn id="147" idx="3"/>
              <a:endCxn id="139" idx="1"/>
            </p:cNvCxnSpPr>
            <p:nvPr/>
          </p:nvCxnSpPr>
          <p:spPr>
            <a:xfrm>
              <a:off x="3199200" y="2092575"/>
              <a:ext cx="342000" cy="96900"/>
            </a:xfrm>
            <a:prstGeom prst="curvedConnector2">
              <a:avLst/>
            </a:prstGeom>
            <a:ln>
              <a:solidFill>
                <a:schemeClr val="tx1"/>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52" name="Google Shape;438;p21"/>
            <p:cNvCxnSpPr>
              <a:stCxn id="149" idx="1"/>
              <a:endCxn id="141" idx="7"/>
            </p:cNvCxnSpPr>
            <p:nvPr/>
          </p:nvCxnSpPr>
          <p:spPr>
            <a:xfrm flipH="1">
              <a:off x="5602800" y="2092575"/>
              <a:ext cx="342000" cy="96900"/>
            </a:xfrm>
            <a:prstGeom prst="curvedConnector2">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53" name="Google Shape;439;p21"/>
            <p:cNvCxnSpPr>
              <a:stCxn id="148" idx="3"/>
              <a:endCxn id="140" idx="3"/>
            </p:cNvCxnSpPr>
            <p:nvPr/>
          </p:nvCxnSpPr>
          <p:spPr>
            <a:xfrm rot="10800000" flipH="1">
              <a:off x="3199200" y="4004475"/>
              <a:ext cx="342000" cy="96900"/>
            </a:xfrm>
            <a:prstGeom prst="curvedConnector2">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54" name="Google Shape;440;p21"/>
            <p:cNvCxnSpPr>
              <a:stCxn id="150" idx="1"/>
              <a:endCxn id="146" idx="5"/>
            </p:cNvCxnSpPr>
            <p:nvPr/>
          </p:nvCxnSpPr>
          <p:spPr>
            <a:xfrm rot="10800000">
              <a:off x="5602800" y="4004475"/>
              <a:ext cx="342000" cy="96900"/>
            </a:xfrm>
            <a:prstGeom prst="curvedConnector2">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grpSp>
      <p:sp>
        <p:nvSpPr>
          <p:cNvPr id="155" name="Google Shape;443;p21"/>
          <p:cNvSpPr txBox="1"/>
          <p:nvPr/>
        </p:nvSpPr>
        <p:spPr>
          <a:xfrm>
            <a:off x="1326611" y="3497229"/>
            <a:ext cx="4647747" cy="1367349"/>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chemeClr val="dk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تأخر الاستجابة لشكاوي حساسة</a:t>
            </a:r>
            <a:endParaRPr sz="3000" b="1" dirty="0">
              <a:solidFill>
                <a:schemeClr val="dk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156" name="Google Shape;446;p21"/>
          <p:cNvSpPr txBox="1"/>
          <p:nvPr/>
        </p:nvSpPr>
        <p:spPr>
          <a:xfrm>
            <a:off x="1131303" y="7892463"/>
            <a:ext cx="5038362" cy="521400"/>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chemeClr val="lt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صورة سلبية عن البنك أو المؤسسة</a:t>
            </a:r>
            <a:endParaRPr sz="3000" b="1" dirty="0">
              <a:solidFill>
                <a:schemeClr val="lt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157" name="Google Shape;449;p21"/>
          <p:cNvSpPr txBox="1"/>
          <p:nvPr/>
        </p:nvSpPr>
        <p:spPr>
          <a:xfrm>
            <a:off x="12249478" y="3924450"/>
            <a:ext cx="4764244" cy="521400"/>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chemeClr val="lt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كشف فوري لحالات عدم الرضا</a:t>
            </a:r>
            <a:endParaRPr sz="3000" b="1" dirty="0">
              <a:solidFill>
                <a:schemeClr val="lt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158" name="Google Shape;452;p21"/>
          <p:cNvSpPr txBox="1"/>
          <p:nvPr/>
        </p:nvSpPr>
        <p:spPr>
          <a:xfrm>
            <a:off x="12756600" y="7589238"/>
            <a:ext cx="3750000" cy="1227023"/>
          </a:xfrm>
          <a:prstGeom prst="rect">
            <a:avLst/>
          </a:prstGeom>
          <a:noFill/>
          <a:ln>
            <a:noFill/>
          </a:ln>
        </p:spPr>
        <p:txBody>
          <a:bodyPr spcFirstLastPara="1" wrap="square" lIns="182850" tIns="182850" rIns="182850" bIns="182850" anchor="ctr" anchorCtr="0">
            <a:noAutofit/>
          </a:bodyPr>
          <a:lstStyle/>
          <a:p>
            <a:pPr algn="ctr"/>
            <a:r>
              <a:rPr lang="ar-SA" sz="3000" b="1" dirty="0" smtClean="0">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تكرار نفس الأخطاء في خدمة العملاء</a:t>
            </a:r>
            <a:endParaRPr sz="3000" b="1" dirty="0">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159" name="Google Shape;136;p18"/>
          <p:cNvSpPr txBox="1">
            <a:spLocks/>
          </p:cNvSpPr>
          <p:nvPr/>
        </p:nvSpPr>
        <p:spPr>
          <a:xfrm>
            <a:off x="914400" y="5668289"/>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b="1" dirty="0" smtClean="0">
                <a:solidFill>
                  <a:srgbClr val="F20C6D"/>
                </a:solidFill>
                <a:effectLst>
                  <a:outerShdw blurRad="38100" dist="38100" dir="2700000" algn="tl">
                    <a:srgbClr val="000000">
                      <a:alpha val="43137"/>
                    </a:srgbClr>
                  </a:outerShdw>
                </a:effectLst>
                <a:cs typeface="+mn-cs"/>
              </a:rPr>
              <a:t>القيمة لهذا الحل...</a:t>
            </a:r>
            <a:endParaRPr lang="ar-SA" b="1" dirty="0">
              <a:solidFill>
                <a:srgbClr val="F20C6D"/>
              </a:solidFill>
              <a:effectLst>
                <a:outerShdw blurRad="38100" dist="38100" dir="2700000" algn="tl">
                  <a:srgbClr val="000000">
                    <a:alpha val="43137"/>
                  </a:srgbClr>
                </a:outerShdw>
              </a:effectLst>
              <a:cs typeface="+mn-cs"/>
            </a:endParaRPr>
          </a:p>
        </p:txBody>
      </p:sp>
      <p:pic>
        <p:nvPicPr>
          <p:cNvPr id="160" name="Picture 15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71557" y="4408396"/>
            <a:ext cx="1069606" cy="1069606"/>
          </a:xfrm>
          <a:prstGeom prst="rect">
            <a:avLst/>
          </a:prstGeom>
        </p:spPr>
      </p:pic>
      <p:pic>
        <p:nvPicPr>
          <p:cNvPr id="161" name="Picture 16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05048" y="6734699"/>
            <a:ext cx="1397141" cy="1397141"/>
          </a:xfrm>
          <a:prstGeom prst="rect">
            <a:avLst/>
          </a:prstGeom>
        </p:spPr>
      </p:pic>
      <p:pic>
        <p:nvPicPr>
          <p:cNvPr id="162" name="Picture 16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30748" y="4382695"/>
            <a:ext cx="1181584" cy="1181584"/>
          </a:xfrm>
          <a:prstGeom prst="rect">
            <a:avLst/>
          </a:prstGeom>
        </p:spPr>
      </p:pic>
      <p:pic>
        <p:nvPicPr>
          <p:cNvPr id="163" name="Picture 16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0800000" flipH="1" flipV="1">
            <a:off x="7111539" y="6850933"/>
            <a:ext cx="1244141" cy="1244141"/>
          </a:xfrm>
          <a:prstGeom prst="rect">
            <a:avLst/>
          </a:prstGeom>
        </p:spPr>
      </p:pic>
      <p:grpSp>
        <p:nvGrpSpPr>
          <p:cNvPr id="164" name="Google Shape;427;p21"/>
          <p:cNvGrpSpPr/>
          <p:nvPr/>
        </p:nvGrpSpPr>
        <p:grpSpPr>
          <a:xfrm>
            <a:off x="914400" y="2914650"/>
            <a:ext cx="16459200" cy="6558600"/>
            <a:chOff x="457200" y="1457325"/>
            <a:chExt cx="8229600" cy="3279300"/>
          </a:xfrm>
        </p:grpSpPr>
        <p:sp>
          <p:nvSpPr>
            <p:cNvPr id="165" name="Google Shape;428;p21"/>
            <p:cNvSpPr/>
            <p:nvPr/>
          </p:nvSpPr>
          <p:spPr>
            <a:xfrm>
              <a:off x="3627600" y="2152575"/>
              <a:ext cx="1888800" cy="1888800"/>
            </a:xfrm>
            <a:prstGeom prst="ellipse">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182850" tIns="182850" rIns="182850" bIns="182850" anchor="ctr" anchorCtr="0">
              <a:noAutofit/>
            </a:bodyPr>
            <a:lstStyle/>
            <a:p>
              <a:endParaRPr sz="3600"/>
            </a:p>
          </p:txBody>
        </p:sp>
        <p:sp>
          <p:nvSpPr>
            <p:cNvPr id="166" name="Google Shape;429;p21"/>
            <p:cNvSpPr/>
            <p:nvPr/>
          </p:nvSpPr>
          <p:spPr>
            <a:xfrm>
              <a:off x="3416931" y="2065200"/>
              <a:ext cx="847800" cy="847800"/>
            </a:xfrm>
            <a:prstGeom prst="ellipse">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167" name="Google Shape;430;p21"/>
            <p:cNvSpPr/>
            <p:nvPr/>
          </p:nvSpPr>
          <p:spPr>
            <a:xfrm>
              <a:off x="3416919" y="3280938"/>
              <a:ext cx="847800" cy="847800"/>
            </a:xfrm>
            <a:prstGeom prst="ellipse">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sp>
          <p:nvSpPr>
            <p:cNvPr id="168" name="Google Shape;431;p21"/>
            <p:cNvSpPr/>
            <p:nvPr/>
          </p:nvSpPr>
          <p:spPr>
            <a:xfrm>
              <a:off x="4879281" y="2065200"/>
              <a:ext cx="847800" cy="847800"/>
            </a:xfrm>
            <a:prstGeom prst="ellipse">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sp>
          <p:nvSpPr>
            <p:cNvPr id="169" name="Google Shape;432;p21"/>
            <p:cNvSpPr/>
            <p:nvPr/>
          </p:nvSpPr>
          <p:spPr>
            <a:xfrm>
              <a:off x="4879269" y="3280938"/>
              <a:ext cx="847800" cy="847800"/>
            </a:xfrm>
            <a:prstGeom prst="ellipse">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170" name="Google Shape;433;p21"/>
            <p:cNvSpPr/>
            <p:nvPr/>
          </p:nvSpPr>
          <p:spPr>
            <a:xfrm>
              <a:off x="457200" y="1457325"/>
              <a:ext cx="2742000" cy="1270500"/>
            </a:xfrm>
            <a:prstGeom prst="roundRect">
              <a:avLst>
                <a:gd name="adj" fmla="val 50000"/>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sp>
          <p:nvSpPr>
            <p:cNvPr id="171" name="Google Shape;434;p21"/>
            <p:cNvSpPr/>
            <p:nvPr/>
          </p:nvSpPr>
          <p:spPr>
            <a:xfrm>
              <a:off x="457200" y="3466125"/>
              <a:ext cx="2742000" cy="1270500"/>
            </a:xfrm>
            <a:prstGeom prst="roundRect">
              <a:avLst>
                <a:gd name="adj" fmla="val 50000"/>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172" name="Google Shape;435;p21"/>
            <p:cNvSpPr/>
            <p:nvPr/>
          </p:nvSpPr>
          <p:spPr>
            <a:xfrm>
              <a:off x="5944800" y="1457325"/>
              <a:ext cx="2742000" cy="1270500"/>
            </a:xfrm>
            <a:prstGeom prst="roundRect">
              <a:avLst>
                <a:gd name="adj" fmla="val 50000"/>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173" name="Google Shape;436;p21"/>
            <p:cNvSpPr/>
            <p:nvPr/>
          </p:nvSpPr>
          <p:spPr>
            <a:xfrm>
              <a:off x="5944800" y="3466125"/>
              <a:ext cx="2742000" cy="1270500"/>
            </a:xfrm>
            <a:prstGeom prst="roundRect">
              <a:avLst>
                <a:gd name="adj" fmla="val 50000"/>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cxnSp>
          <p:nvCxnSpPr>
            <p:cNvPr id="174" name="Google Shape;437;p21"/>
            <p:cNvCxnSpPr>
              <a:stCxn id="170" idx="3"/>
              <a:endCxn id="166" idx="1"/>
            </p:cNvCxnSpPr>
            <p:nvPr/>
          </p:nvCxnSpPr>
          <p:spPr>
            <a:xfrm>
              <a:off x="3199200" y="2092575"/>
              <a:ext cx="342000" cy="96900"/>
            </a:xfrm>
            <a:prstGeom prst="curvedConnector2">
              <a:avLst/>
            </a:prstGeom>
            <a:ln>
              <a:solidFill>
                <a:schemeClr val="tx1"/>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75" name="Google Shape;438;p21"/>
            <p:cNvCxnSpPr>
              <a:stCxn id="172" idx="1"/>
              <a:endCxn id="168" idx="7"/>
            </p:cNvCxnSpPr>
            <p:nvPr/>
          </p:nvCxnSpPr>
          <p:spPr>
            <a:xfrm flipH="1">
              <a:off x="5602800" y="2092575"/>
              <a:ext cx="342000" cy="96900"/>
            </a:xfrm>
            <a:prstGeom prst="curvedConnector2">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76" name="Google Shape;439;p21"/>
            <p:cNvCxnSpPr>
              <a:stCxn id="171" idx="3"/>
              <a:endCxn id="167" idx="3"/>
            </p:cNvCxnSpPr>
            <p:nvPr/>
          </p:nvCxnSpPr>
          <p:spPr>
            <a:xfrm rot="10800000" flipH="1">
              <a:off x="3199200" y="4004475"/>
              <a:ext cx="342000" cy="96900"/>
            </a:xfrm>
            <a:prstGeom prst="curvedConnector2">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77" name="Google Shape;440;p21"/>
            <p:cNvCxnSpPr>
              <a:stCxn id="173" idx="1"/>
              <a:endCxn id="169" idx="5"/>
            </p:cNvCxnSpPr>
            <p:nvPr/>
          </p:nvCxnSpPr>
          <p:spPr>
            <a:xfrm rot="10800000">
              <a:off x="5602800" y="4004475"/>
              <a:ext cx="342000" cy="96900"/>
            </a:xfrm>
            <a:prstGeom prst="curvedConnector2">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grpSp>
      <p:sp>
        <p:nvSpPr>
          <p:cNvPr id="178" name="Google Shape;443;p21"/>
          <p:cNvSpPr txBox="1"/>
          <p:nvPr/>
        </p:nvSpPr>
        <p:spPr>
          <a:xfrm>
            <a:off x="1326611" y="3497229"/>
            <a:ext cx="4647747" cy="1367349"/>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chemeClr val="dk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اتخاذ قرارات مبنية على بيانات</a:t>
            </a:r>
            <a:endParaRPr sz="3000" b="1" dirty="0">
              <a:solidFill>
                <a:schemeClr val="dk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179" name="Google Shape;446;p21"/>
          <p:cNvSpPr txBox="1"/>
          <p:nvPr/>
        </p:nvSpPr>
        <p:spPr>
          <a:xfrm>
            <a:off x="1131303" y="7892463"/>
            <a:ext cx="5038362" cy="521400"/>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chemeClr val="lt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زيادة رضا العملاء وولائهم للبنك</a:t>
            </a:r>
            <a:endParaRPr sz="3000" b="1" dirty="0">
              <a:solidFill>
                <a:schemeClr val="lt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180" name="Google Shape;449;p21"/>
          <p:cNvSpPr txBox="1"/>
          <p:nvPr/>
        </p:nvSpPr>
        <p:spPr>
          <a:xfrm>
            <a:off x="12249478" y="3924450"/>
            <a:ext cx="4764244" cy="521400"/>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chemeClr val="lt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كشف فوري لحالات عدم الرضا</a:t>
            </a:r>
            <a:endParaRPr sz="3000" b="1" dirty="0">
              <a:solidFill>
                <a:schemeClr val="lt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181" name="Google Shape;452;p21"/>
          <p:cNvSpPr txBox="1"/>
          <p:nvPr/>
        </p:nvSpPr>
        <p:spPr>
          <a:xfrm>
            <a:off x="12756600" y="7589238"/>
            <a:ext cx="3750000" cy="1227023"/>
          </a:xfrm>
          <a:prstGeom prst="rect">
            <a:avLst/>
          </a:prstGeom>
          <a:noFill/>
          <a:ln>
            <a:noFill/>
          </a:ln>
        </p:spPr>
        <p:txBody>
          <a:bodyPr spcFirstLastPara="1" wrap="square" lIns="182850" tIns="182850" rIns="182850" bIns="182850" anchor="ctr" anchorCtr="0">
            <a:noAutofit/>
          </a:bodyPr>
          <a:lstStyle/>
          <a:p>
            <a:pPr algn="ctr"/>
            <a:r>
              <a:rPr lang="ar-SA" sz="3000" b="1" dirty="0" smtClean="0">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تحسين جودة خدمة العملاء</a:t>
            </a:r>
            <a:endParaRPr sz="3000" b="1" dirty="0">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182" name="Google Shape;136;p18"/>
          <p:cNvSpPr txBox="1">
            <a:spLocks/>
          </p:cNvSpPr>
          <p:nvPr/>
        </p:nvSpPr>
        <p:spPr>
          <a:xfrm>
            <a:off x="886691" y="5710326"/>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3600" b="1" dirty="0" smtClean="0">
                <a:solidFill>
                  <a:srgbClr val="F20C6D"/>
                </a:solidFill>
                <a:effectLst>
                  <a:outerShdw blurRad="38100" dist="38100" dir="2700000" algn="tl">
                    <a:srgbClr val="000000">
                      <a:alpha val="43137"/>
                    </a:srgbClr>
                  </a:outerShdw>
                </a:effectLst>
                <a:cs typeface="+mn-cs"/>
              </a:rPr>
              <a:t>القيمة للحل المقترح...</a:t>
            </a:r>
            <a:endParaRPr lang="ar-SA" sz="3600" b="1" dirty="0">
              <a:solidFill>
                <a:srgbClr val="F20C6D"/>
              </a:solidFill>
              <a:effectLst>
                <a:outerShdw blurRad="38100" dist="38100" dir="2700000" algn="tl">
                  <a:srgbClr val="000000">
                    <a:alpha val="43137"/>
                  </a:srgbClr>
                </a:outerShdw>
              </a:effectLst>
              <a:cs typeface="+mn-cs"/>
            </a:endParaRPr>
          </a:p>
        </p:txBody>
      </p:sp>
      <p:pic>
        <p:nvPicPr>
          <p:cNvPr id="183" name="Picture 18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952180" y="4408395"/>
            <a:ext cx="1188983" cy="1188983"/>
          </a:xfrm>
          <a:prstGeom prst="rect">
            <a:avLst/>
          </a:prstGeom>
        </p:spPr>
      </p:pic>
      <p:pic>
        <p:nvPicPr>
          <p:cNvPr id="184" name="Picture 18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93002" y="6789425"/>
            <a:ext cx="1219524" cy="1219524"/>
          </a:xfrm>
          <a:prstGeom prst="rect">
            <a:avLst/>
          </a:prstGeom>
        </p:spPr>
      </p:pic>
      <p:pic>
        <p:nvPicPr>
          <p:cNvPr id="185" name="Picture 18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108427" y="4384150"/>
            <a:ext cx="1181584" cy="1181584"/>
          </a:xfrm>
          <a:prstGeom prst="rect">
            <a:avLst/>
          </a:prstGeom>
        </p:spPr>
      </p:pic>
      <p:pic>
        <p:nvPicPr>
          <p:cNvPr id="186" name="Picture 18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0800000" flipH="1" flipV="1">
            <a:off x="7059567" y="6822012"/>
            <a:ext cx="1244141" cy="1244141"/>
          </a:xfrm>
          <a:prstGeom prst="rect">
            <a:avLst/>
          </a:prstGeom>
        </p:spPr>
      </p:pic>
    </p:spTree>
    <p:extLst>
      <p:ext uri="{BB962C8B-B14F-4D97-AF65-F5344CB8AC3E}">
        <p14:creationId xmlns:p14="http://schemas.microsoft.com/office/powerpoint/2010/main" val="2031969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6675617" y="1460634"/>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52400" y="-114300"/>
            <a:ext cx="1878629" cy="1883337"/>
          </a:xfrm>
          <a:custGeom>
            <a:avLst/>
            <a:gdLst/>
            <a:ahLst/>
            <a:cxnLst/>
            <a:rect l="l" t="t" r="r" b="b"/>
            <a:pathLst>
              <a:path w="1878629" h="1883337">
                <a:moveTo>
                  <a:pt x="0" y="0"/>
                </a:moveTo>
                <a:lnTo>
                  <a:pt x="1878629" y="0"/>
                </a:lnTo>
                <a:lnTo>
                  <a:pt x="1878629" y="1883337"/>
                </a:lnTo>
                <a:lnTo>
                  <a:pt x="0" y="188333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Freeform 8"/>
          <p:cNvSpPr/>
          <p:nvPr/>
        </p:nvSpPr>
        <p:spPr>
          <a:xfrm>
            <a:off x="16487282" y="8655225"/>
            <a:ext cx="1983601" cy="1988573"/>
          </a:xfrm>
          <a:custGeom>
            <a:avLst/>
            <a:gdLst/>
            <a:ahLst/>
            <a:cxnLst/>
            <a:rect l="l" t="t" r="r" b="b"/>
            <a:pathLst>
              <a:path w="1983601" h="1988573">
                <a:moveTo>
                  <a:pt x="0" y="0"/>
                </a:moveTo>
                <a:lnTo>
                  <a:pt x="1983601" y="0"/>
                </a:lnTo>
                <a:lnTo>
                  <a:pt x="1983601" y="1988572"/>
                </a:lnTo>
                <a:lnTo>
                  <a:pt x="0" y="1988572"/>
                </a:lnTo>
                <a:lnTo>
                  <a:pt x="0" y="0"/>
                </a:lnTo>
                <a:close/>
              </a:path>
            </a:pathLst>
          </a:custGeom>
          <a:blipFill>
            <a:blip r:embed="rId6">
              <a:extLst>
                <a:ext uri="{96DAC541-7B7A-43D3-8B79-37D633B846F1}">
                  <asvg:svgBlip xmlns:asvg="http://schemas.microsoft.com/office/drawing/2016/SVG/main" xmlns="" r:embed="rId9"/>
                </a:ext>
              </a:extLst>
            </a:blip>
            <a:stretch>
              <a:fillRect/>
            </a:stretch>
          </a:blipFill>
        </p:spPr>
      </p:sp>
      <p:sp>
        <p:nvSpPr>
          <p:cNvPr id="10" name="TextBox 10"/>
          <p:cNvSpPr txBox="1"/>
          <p:nvPr/>
        </p:nvSpPr>
        <p:spPr>
          <a:xfrm>
            <a:off x="5445254" y="1315483"/>
            <a:ext cx="11042027" cy="1038746"/>
          </a:xfrm>
          <a:prstGeom prst="rect">
            <a:avLst/>
          </a:prstGeom>
        </p:spPr>
        <p:txBody>
          <a:bodyPr wrap="square" lIns="0" tIns="0" rIns="0" bIns="0" rtlCol="0" anchor="t">
            <a:spAutoFit/>
          </a:bodyPr>
          <a:lstStyle/>
          <a:p>
            <a:pPr algn="r" rtl="1">
              <a:lnSpc>
                <a:spcPts val="8124"/>
              </a:lnSpc>
            </a:pPr>
            <a:r>
              <a:rPr lang="ar-SA" sz="6499" b="1" spc="129" dirty="0" smtClean="0">
                <a:solidFill>
                  <a:srgbClr val="141414"/>
                </a:solidFill>
                <a:latin typeface="Glasgow Bold"/>
                <a:ea typeface="Glasgow Bold"/>
                <a:sym typeface="Glasgow Bold"/>
              </a:rPr>
              <a:t>تحليل البيانات </a:t>
            </a:r>
            <a:r>
              <a:rPr lang="ar-SA" sz="6499" b="1" spc="129" dirty="0" smtClean="0">
                <a:solidFill>
                  <a:srgbClr val="F20C6D"/>
                </a:solidFill>
                <a:latin typeface="Glasgow Bold"/>
                <a:ea typeface="Glasgow Bold"/>
                <a:sym typeface="Glasgow Bold"/>
              </a:rPr>
              <a:t>– </a:t>
            </a:r>
            <a:r>
              <a:rPr lang="en-US" sz="6499" b="1" spc="129" dirty="0" smtClean="0">
                <a:solidFill>
                  <a:srgbClr val="F20C6D"/>
                </a:solidFill>
                <a:latin typeface="Glasgow Bold"/>
                <a:ea typeface="Glasgow Bold"/>
                <a:sym typeface="Glasgow Bold"/>
              </a:rPr>
              <a:t>Data Analysis</a:t>
            </a:r>
            <a:endParaRPr lang="en-US" sz="6499" b="1" spc="129" dirty="0">
              <a:solidFill>
                <a:srgbClr val="F20C6D"/>
              </a:solidFill>
              <a:latin typeface="Glasgow Bold"/>
              <a:ea typeface="Glasgow Bold"/>
              <a:sym typeface="Glasgow Bold"/>
            </a:endParaRPr>
          </a:p>
        </p:txBody>
      </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1000" y="2700261"/>
            <a:ext cx="6096000" cy="6949250"/>
          </a:xfrm>
          <a:prstGeom prst="rect">
            <a:avLst/>
          </a:prstGeom>
          <a:effectLst>
            <a:outerShdw blurRad="76200" dir="13500000" sy="23000" kx="1200000" algn="br" rotWithShape="0">
              <a:prstClr val="black">
                <a:alpha val="20000"/>
              </a:prstClr>
            </a:outerShdw>
            <a:reflection blurRad="6350" stA="50000" endA="275" endPos="40000" dist="101600" dir="5400000" sy="-100000" algn="bl" rotWithShape="0"/>
          </a:effectLst>
          <a:scene3d>
            <a:camera prst="orthographicFront"/>
            <a:lightRig rig="threePt" dir="t"/>
          </a:scene3d>
          <a:sp3d prstMaterial="matte">
            <a:bevelT/>
          </a:sp3d>
        </p:spPr>
      </p:pic>
      <p:sp>
        <p:nvSpPr>
          <p:cNvPr id="7" name="TextBox 9"/>
          <p:cNvSpPr txBox="1"/>
          <p:nvPr/>
        </p:nvSpPr>
        <p:spPr>
          <a:xfrm>
            <a:off x="6962280" y="3238500"/>
            <a:ext cx="9525001" cy="4340740"/>
          </a:xfrm>
          <a:prstGeom prst="rect">
            <a:avLst/>
          </a:prstGeom>
        </p:spPr>
        <p:txBody>
          <a:bodyPr wrap="square" lIns="0" tIns="0" rIns="0" bIns="0" rtlCol="0" anchor="t">
            <a:spAutoFit/>
          </a:bodyPr>
          <a:lstStyle/>
          <a:p>
            <a:pPr marL="514350" indent="-514350" algn="r" rtl="1">
              <a:lnSpc>
                <a:spcPct val="150000"/>
              </a:lnSpc>
              <a:buFont typeface="+mj-lt"/>
              <a:buAutoNum type="arabicPeriod"/>
            </a:pPr>
            <a:r>
              <a:rPr lang="ar-SA" sz="3200" spc="120" dirty="0">
                <a:solidFill>
                  <a:srgbClr val="141414"/>
                </a:solidFill>
                <a:latin typeface="Arimo"/>
                <a:ea typeface="Arimo"/>
                <a:sym typeface="Arimo"/>
              </a:rPr>
              <a:t>تم جمع بيانات محادثات من </a:t>
            </a:r>
            <a:r>
              <a:rPr lang="ar-SA" sz="3200" b="1" spc="120" dirty="0">
                <a:solidFill>
                  <a:srgbClr val="F20C6D"/>
                </a:solidFill>
                <a:effectLst>
                  <a:outerShdw blurRad="38100" dist="38100" dir="2700000" algn="tl">
                    <a:srgbClr val="000000">
                      <a:alpha val="43137"/>
                    </a:srgbClr>
                  </a:outerShdw>
                </a:effectLst>
                <a:latin typeface="Arimo"/>
                <a:ea typeface="Arimo"/>
                <a:sym typeface="Arimo"/>
              </a:rPr>
              <a:t>خدمة عملاء جامعة بيرزيت</a:t>
            </a:r>
            <a:r>
              <a:rPr lang="ar-SA" sz="3200" spc="120" dirty="0" smtClean="0">
                <a:solidFill>
                  <a:srgbClr val="141414"/>
                </a:solidFill>
                <a:latin typeface="Arimo"/>
                <a:ea typeface="Arimo"/>
                <a:sym typeface="Arimo"/>
              </a:rPr>
              <a:t>.</a:t>
            </a:r>
            <a:endParaRPr lang="tr-TR" sz="3200" spc="120" dirty="0" smtClean="0">
              <a:solidFill>
                <a:srgbClr val="141414"/>
              </a:solidFill>
              <a:latin typeface="Arimo"/>
              <a:ea typeface="Arimo"/>
              <a:sym typeface="Arimo"/>
            </a:endParaRPr>
          </a:p>
          <a:p>
            <a:pPr marL="514350" indent="-514350" algn="r" rtl="1">
              <a:lnSpc>
                <a:spcPct val="150000"/>
              </a:lnSpc>
              <a:buFont typeface="+mj-lt"/>
              <a:buAutoNum type="arabicPeriod"/>
            </a:pPr>
            <a:r>
              <a:rPr lang="ar-SA" sz="3200" spc="120" dirty="0" smtClean="0">
                <a:solidFill>
                  <a:srgbClr val="141414"/>
                </a:solidFill>
                <a:latin typeface="Arimo"/>
                <a:ea typeface="Arimo"/>
                <a:sym typeface="Arimo"/>
              </a:rPr>
              <a:t>البيانات </a:t>
            </a:r>
            <a:r>
              <a:rPr lang="ar-SA" sz="3200" spc="120" dirty="0">
                <a:solidFill>
                  <a:srgbClr val="141414"/>
                </a:solidFill>
                <a:latin typeface="Arimo"/>
                <a:ea typeface="Arimo"/>
                <a:sym typeface="Arimo"/>
              </a:rPr>
              <a:t>تعكس طبيعة تواصل </a:t>
            </a:r>
            <a:r>
              <a:rPr lang="ar-SA" sz="3200" b="1" spc="120" dirty="0">
                <a:solidFill>
                  <a:srgbClr val="F20C6D"/>
                </a:solidFill>
                <a:effectLst>
                  <a:outerShdw blurRad="38100" dist="38100" dir="2700000" algn="tl">
                    <a:srgbClr val="000000">
                      <a:alpha val="43137"/>
                    </a:srgbClr>
                  </a:outerShdw>
                </a:effectLst>
                <a:latin typeface="Arimo"/>
                <a:ea typeface="Arimo"/>
                <a:sym typeface="Arimo"/>
              </a:rPr>
              <a:t>مشابهة لبنك فلسطين</a:t>
            </a:r>
            <a:r>
              <a:rPr lang="ar-SA" sz="3200" spc="120" dirty="0" smtClean="0">
                <a:solidFill>
                  <a:srgbClr val="141414"/>
                </a:solidFill>
                <a:latin typeface="Arimo"/>
                <a:ea typeface="Arimo"/>
                <a:sym typeface="Arimo"/>
              </a:rPr>
              <a:t>.</a:t>
            </a:r>
            <a:endParaRPr lang="tr-TR" sz="3200" spc="120" dirty="0" smtClean="0">
              <a:solidFill>
                <a:srgbClr val="141414"/>
              </a:solidFill>
              <a:latin typeface="Arimo"/>
              <a:ea typeface="Arimo"/>
              <a:sym typeface="Arimo"/>
            </a:endParaRPr>
          </a:p>
          <a:p>
            <a:pPr marL="514350" indent="-514350" algn="r" rtl="1">
              <a:lnSpc>
                <a:spcPct val="150000"/>
              </a:lnSpc>
              <a:buFont typeface="+mj-lt"/>
              <a:buAutoNum type="arabicPeriod"/>
            </a:pPr>
            <a:r>
              <a:rPr lang="ar-SA" sz="3200" spc="120" dirty="0" smtClean="0">
                <a:solidFill>
                  <a:srgbClr val="141414"/>
                </a:solidFill>
                <a:latin typeface="Arimo"/>
                <a:ea typeface="Arimo"/>
                <a:sym typeface="Arimo"/>
              </a:rPr>
              <a:t>تم </a:t>
            </a:r>
            <a:r>
              <a:rPr lang="ar-SA" sz="3200" spc="120" dirty="0">
                <a:solidFill>
                  <a:srgbClr val="141414"/>
                </a:solidFill>
                <a:latin typeface="Arimo"/>
                <a:ea typeface="Arimo"/>
                <a:sym typeface="Arimo"/>
              </a:rPr>
              <a:t>تنظيف وتصنيف البيانات </a:t>
            </a:r>
            <a:r>
              <a:rPr lang="ar-SA" sz="3200" b="1" spc="120" dirty="0">
                <a:solidFill>
                  <a:srgbClr val="F20C6D"/>
                </a:solidFill>
                <a:effectLst>
                  <a:outerShdw blurRad="38100" dist="38100" dir="2700000" algn="tl">
                    <a:srgbClr val="000000">
                      <a:alpha val="43137"/>
                    </a:srgbClr>
                  </a:outerShdw>
                </a:effectLst>
                <a:latin typeface="Arimo"/>
                <a:ea typeface="Arimo"/>
                <a:sym typeface="Arimo"/>
              </a:rPr>
              <a:t>يدويًا</a:t>
            </a:r>
            <a:r>
              <a:rPr lang="ar-SA" sz="3200" spc="120" dirty="0">
                <a:solidFill>
                  <a:srgbClr val="141414"/>
                </a:solidFill>
                <a:latin typeface="Arimo"/>
                <a:ea typeface="Arimo"/>
                <a:sym typeface="Arimo"/>
              </a:rPr>
              <a:t> لتجهيزها للتحليل</a:t>
            </a:r>
            <a:r>
              <a:rPr lang="ar-SA" sz="3200" spc="120" dirty="0" smtClean="0">
                <a:solidFill>
                  <a:srgbClr val="141414"/>
                </a:solidFill>
                <a:latin typeface="Arimo"/>
                <a:ea typeface="Arimo"/>
                <a:sym typeface="Arimo"/>
              </a:rPr>
              <a:t>.</a:t>
            </a:r>
            <a:endParaRPr lang="tr-TR" sz="3200" spc="120" dirty="0" smtClean="0">
              <a:solidFill>
                <a:srgbClr val="141414"/>
              </a:solidFill>
              <a:latin typeface="Arimo"/>
              <a:ea typeface="Arimo"/>
              <a:sym typeface="Arimo"/>
            </a:endParaRPr>
          </a:p>
          <a:p>
            <a:pPr marL="514350" indent="-514350" algn="r" rtl="1">
              <a:lnSpc>
                <a:spcPct val="150000"/>
              </a:lnSpc>
              <a:buFont typeface="+mj-lt"/>
              <a:buAutoNum type="arabicPeriod"/>
            </a:pPr>
            <a:r>
              <a:rPr lang="ar-SA" sz="3200" spc="120" dirty="0" smtClean="0">
                <a:solidFill>
                  <a:srgbClr val="141414"/>
                </a:solidFill>
                <a:latin typeface="Arimo"/>
                <a:ea typeface="Arimo"/>
                <a:sym typeface="Arimo"/>
              </a:rPr>
              <a:t>تم </a:t>
            </a:r>
            <a:r>
              <a:rPr lang="ar-SA" sz="3200" spc="120" dirty="0">
                <a:solidFill>
                  <a:srgbClr val="141414"/>
                </a:solidFill>
                <a:latin typeface="Arimo"/>
                <a:ea typeface="Arimo"/>
                <a:sym typeface="Arimo"/>
              </a:rPr>
              <a:t>استخدام نموذج </a:t>
            </a:r>
            <a:r>
              <a:rPr lang="tr-TR" sz="3200" spc="120" dirty="0" smtClean="0">
                <a:solidFill>
                  <a:srgbClr val="141414"/>
                </a:solidFill>
                <a:latin typeface="Arimo"/>
                <a:ea typeface="Arimo"/>
                <a:sym typeface="Arimo"/>
              </a:rPr>
              <a:t> </a:t>
            </a:r>
            <a:r>
              <a:rPr lang="en-US" sz="3200" b="1" spc="120" dirty="0" err="1" smtClean="0">
                <a:solidFill>
                  <a:srgbClr val="F20C6D"/>
                </a:solidFill>
                <a:effectLst>
                  <a:outerShdw blurRad="38100" dist="38100" dir="2700000" algn="tl">
                    <a:srgbClr val="000000">
                      <a:alpha val="43137"/>
                    </a:srgbClr>
                  </a:outerShdw>
                </a:effectLst>
                <a:latin typeface="Arimo"/>
                <a:ea typeface="Arimo"/>
                <a:sym typeface="Arimo"/>
              </a:rPr>
              <a:t>ChatGPT</a:t>
            </a:r>
            <a:r>
              <a:rPr lang="en-US" sz="3200" b="1" spc="120" dirty="0" smtClean="0">
                <a:solidFill>
                  <a:srgbClr val="F20C6D"/>
                </a:solidFill>
                <a:effectLst>
                  <a:outerShdw blurRad="38100" dist="38100" dir="2700000" algn="tl">
                    <a:srgbClr val="000000">
                      <a:alpha val="43137"/>
                    </a:srgbClr>
                  </a:outerShdw>
                </a:effectLst>
                <a:latin typeface="Arimo"/>
                <a:ea typeface="Arimo"/>
                <a:sym typeface="Arimo"/>
              </a:rPr>
              <a:t> </a:t>
            </a:r>
            <a:r>
              <a:rPr lang="ar-SA" sz="3200" spc="120" dirty="0">
                <a:solidFill>
                  <a:srgbClr val="141414"/>
                </a:solidFill>
                <a:latin typeface="Arimo"/>
                <a:ea typeface="Arimo"/>
                <a:sym typeface="Arimo"/>
              </a:rPr>
              <a:t>لتحليل وفهم المحادثات</a:t>
            </a:r>
            <a:r>
              <a:rPr lang="ar-SA" sz="3200" spc="120" dirty="0" smtClean="0">
                <a:solidFill>
                  <a:srgbClr val="141414"/>
                </a:solidFill>
                <a:latin typeface="Arimo"/>
                <a:ea typeface="Arimo"/>
                <a:sym typeface="Arimo"/>
              </a:rPr>
              <a:t>.</a:t>
            </a:r>
            <a:endParaRPr lang="tr-TR" sz="3200" spc="120" dirty="0" smtClean="0">
              <a:solidFill>
                <a:srgbClr val="141414"/>
              </a:solidFill>
              <a:latin typeface="Arimo"/>
              <a:ea typeface="Arimo"/>
              <a:sym typeface="Arimo"/>
            </a:endParaRPr>
          </a:p>
          <a:p>
            <a:pPr marL="514350" indent="-514350" algn="r" rtl="1">
              <a:lnSpc>
                <a:spcPct val="150000"/>
              </a:lnSpc>
              <a:buFont typeface="+mj-lt"/>
              <a:buAutoNum type="arabicPeriod"/>
            </a:pPr>
            <a:r>
              <a:rPr lang="ar-SA" sz="3200" spc="120" dirty="0" smtClean="0">
                <a:solidFill>
                  <a:srgbClr val="141414"/>
                </a:solidFill>
                <a:latin typeface="Arimo"/>
                <a:ea typeface="Arimo"/>
                <a:sym typeface="Arimo"/>
              </a:rPr>
              <a:t>الذكاء </a:t>
            </a:r>
            <a:r>
              <a:rPr lang="ar-SA" sz="3200" spc="120" dirty="0">
                <a:solidFill>
                  <a:srgbClr val="141414"/>
                </a:solidFill>
                <a:latin typeface="Arimo"/>
                <a:ea typeface="Arimo"/>
                <a:sym typeface="Arimo"/>
              </a:rPr>
              <a:t>الاصطناعي ساعدنا على استخراج المشاعر وتصنيفها </a:t>
            </a:r>
            <a:r>
              <a:rPr lang="ar-SA" sz="3200" b="1" spc="120" dirty="0">
                <a:effectLst>
                  <a:outerShdw blurRad="38100" dist="38100" dir="2700000" algn="tl">
                    <a:srgbClr val="000000">
                      <a:alpha val="43137"/>
                    </a:srgbClr>
                  </a:outerShdw>
                </a:effectLst>
                <a:latin typeface="Arimo"/>
                <a:ea typeface="Arimo"/>
                <a:sym typeface="Arimo"/>
              </a:rPr>
              <a:t>(</a:t>
            </a:r>
            <a:r>
              <a:rPr lang="ar-SA" sz="3200" b="1" spc="120" dirty="0">
                <a:solidFill>
                  <a:schemeClr val="accent3">
                    <a:lumMod val="75000"/>
                  </a:schemeClr>
                </a:solidFill>
                <a:effectLst>
                  <a:outerShdw blurRad="38100" dist="38100" dir="2700000" algn="tl">
                    <a:srgbClr val="000000">
                      <a:alpha val="43137"/>
                    </a:srgbClr>
                  </a:outerShdw>
                </a:effectLst>
                <a:latin typeface="Arimo"/>
                <a:ea typeface="Arimo"/>
                <a:sym typeface="Arimo"/>
              </a:rPr>
              <a:t>إيجابي</a:t>
            </a:r>
            <a:r>
              <a:rPr lang="ar-SA" sz="3200" b="1" spc="120" dirty="0">
                <a:effectLst>
                  <a:outerShdw blurRad="38100" dist="38100" dir="2700000" algn="tl">
                    <a:srgbClr val="000000">
                      <a:alpha val="43137"/>
                    </a:srgbClr>
                  </a:outerShdw>
                </a:effectLst>
                <a:latin typeface="Arimo"/>
                <a:ea typeface="Arimo"/>
                <a:sym typeface="Arimo"/>
              </a:rPr>
              <a:t>، </a:t>
            </a:r>
            <a:r>
              <a:rPr lang="ar-SA" sz="3200" b="1" spc="120" dirty="0">
                <a:solidFill>
                  <a:srgbClr val="C00000"/>
                </a:solidFill>
                <a:effectLst>
                  <a:outerShdw blurRad="38100" dist="38100" dir="2700000" algn="tl">
                    <a:srgbClr val="000000">
                      <a:alpha val="43137"/>
                    </a:srgbClr>
                  </a:outerShdw>
                </a:effectLst>
                <a:latin typeface="Arimo"/>
                <a:ea typeface="Arimo"/>
                <a:sym typeface="Arimo"/>
              </a:rPr>
              <a:t>سلبي</a:t>
            </a:r>
            <a:r>
              <a:rPr lang="ar-SA" sz="3200" b="1" spc="120" dirty="0">
                <a:effectLst>
                  <a:outerShdw blurRad="38100" dist="38100" dir="2700000" algn="tl">
                    <a:srgbClr val="000000">
                      <a:alpha val="43137"/>
                    </a:srgbClr>
                  </a:outerShdw>
                </a:effectLst>
                <a:latin typeface="Arimo"/>
                <a:ea typeface="Arimo"/>
                <a:sym typeface="Arimo"/>
              </a:rPr>
              <a:t>، </a:t>
            </a:r>
            <a:r>
              <a:rPr lang="ar-SA" sz="3200" b="1" spc="120" dirty="0">
                <a:solidFill>
                  <a:schemeClr val="bg1">
                    <a:lumMod val="50000"/>
                  </a:schemeClr>
                </a:solidFill>
                <a:effectLst>
                  <a:outerShdw blurRad="38100" dist="38100" dir="2700000" algn="tl">
                    <a:srgbClr val="000000">
                      <a:alpha val="43137"/>
                    </a:srgbClr>
                  </a:outerShdw>
                </a:effectLst>
                <a:latin typeface="Arimo"/>
                <a:ea typeface="Arimo"/>
                <a:sym typeface="Arimo"/>
              </a:rPr>
              <a:t>محايد</a:t>
            </a:r>
            <a:r>
              <a:rPr lang="ar-SA" sz="3200" b="1" spc="120" dirty="0">
                <a:effectLst>
                  <a:outerShdw blurRad="38100" dist="38100" dir="2700000" algn="tl">
                    <a:srgbClr val="000000">
                      <a:alpha val="43137"/>
                    </a:srgbClr>
                  </a:outerShdw>
                </a:effectLst>
                <a:latin typeface="Arimo"/>
                <a:ea typeface="Arimo"/>
                <a:sym typeface="Arimo"/>
              </a:rPr>
              <a:t>)</a:t>
            </a:r>
            <a:r>
              <a:rPr lang="ar-SA" sz="3200" spc="120" dirty="0">
                <a:solidFill>
                  <a:srgbClr val="141414"/>
                </a:solidFill>
                <a:latin typeface="Arimo"/>
                <a:ea typeface="Arimo"/>
                <a:sym typeface="Arimo"/>
              </a:rPr>
              <a:t>.</a:t>
            </a:r>
            <a:endParaRPr lang="en-US" sz="3200" spc="120" dirty="0">
              <a:solidFill>
                <a:srgbClr val="141414"/>
              </a:solidFill>
              <a:latin typeface="Arimo"/>
              <a:ea typeface="Arimo"/>
              <a:sym typeface="Arimo"/>
            </a:endParaRPr>
          </a:p>
        </p:txBody>
      </p:sp>
    </p:spTree>
    <p:extLst>
      <p:ext uri="{BB962C8B-B14F-4D97-AF65-F5344CB8AC3E}">
        <p14:creationId xmlns:p14="http://schemas.microsoft.com/office/powerpoint/2010/main" val="2283359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84" name="Freeform 2"/>
          <p:cNvSpPr/>
          <p:nvPr/>
        </p:nvSpPr>
        <p:spPr>
          <a:xfrm rot="5400000">
            <a:off x="6064408" y="761804"/>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85" name="Google Shape;136;p18"/>
          <p:cNvSpPr txBox="1">
            <a:spLocks/>
          </p:cNvSpPr>
          <p:nvPr/>
        </p:nvSpPr>
        <p:spPr>
          <a:xfrm>
            <a:off x="926485" y="612865"/>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6500" b="1" dirty="0" smtClean="0">
                <a:cs typeface="+mn-cs"/>
              </a:rPr>
              <a:t>فيدباك العملاء</a:t>
            </a:r>
            <a:endParaRPr lang="ar-SA" sz="6500" b="1" dirty="0">
              <a:cs typeface="+mn-cs"/>
            </a:endParaRPr>
          </a:p>
        </p:txBody>
      </p:sp>
      <p:sp>
        <p:nvSpPr>
          <p:cNvPr id="86" name="Freeform 2"/>
          <p:cNvSpPr/>
          <p:nvPr/>
        </p:nvSpPr>
        <p:spPr>
          <a:xfrm rot="16200000">
            <a:off x="11258806" y="761803"/>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29" name="Freeform 2"/>
          <p:cNvSpPr/>
          <p:nvPr/>
        </p:nvSpPr>
        <p:spPr>
          <a:xfrm rot="5400000">
            <a:off x="6064408" y="761805"/>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2" name="Group 1"/>
          <p:cNvGrpSpPr/>
          <p:nvPr/>
        </p:nvGrpSpPr>
        <p:grpSpPr>
          <a:xfrm>
            <a:off x="926485" y="593848"/>
            <a:ext cx="16459200" cy="1006475"/>
            <a:chOff x="926485" y="593848"/>
            <a:chExt cx="16459200" cy="1006475"/>
          </a:xfrm>
        </p:grpSpPr>
        <p:sp>
          <p:nvSpPr>
            <p:cNvPr id="30" name="Google Shape;136;p18"/>
            <p:cNvSpPr txBox="1">
              <a:spLocks/>
            </p:cNvSpPr>
            <p:nvPr/>
          </p:nvSpPr>
          <p:spPr>
            <a:xfrm>
              <a:off x="926485" y="612866"/>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6500" b="1" dirty="0" smtClean="0">
                  <a:cs typeface="+mn-cs"/>
                </a:rPr>
                <a:t>فيدباك العملاء</a:t>
              </a:r>
              <a:endParaRPr lang="ar-SA" sz="6500" b="1" dirty="0">
                <a:cs typeface="+mn-cs"/>
              </a:endParaRPr>
            </a:p>
          </p:txBody>
        </p:sp>
        <p:sp>
          <p:nvSpPr>
            <p:cNvPr id="31" name="Freeform 2"/>
            <p:cNvSpPr/>
            <p:nvPr/>
          </p:nvSpPr>
          <p:spPr>
            <a:xfrm rot="16200000">
              <a:off x="11258806" y="761804"/>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485" y="2247900"/>
            <a:ext cx="8153400" cy="7467527"/>
          </a:xfrm>
          <a:prstGeom prst="rect">
            <a:avLst/>
          </a:prstGeom>
          <a:effectLst>
            <a:outerShdw blurRad="50800" dist="38100" dir="2700000" algn="tl" rotWithShape="0">
              <a:prstClr val="black">
                <a:alpha val="40000"/>
              </a:prstClr>
            </a:outerShdw>
            <a:reflection blurRad="6350" stA="50000" endA="300" endPos="38500" dist="50800" dir="5400000" sy="-100000" algn="bl" rotWithShape="0"/>
          </a:effectLst>
        </p:spPr>
      </p:pic>
      <p:sp>
        <p:nvSpPr>
          <p:cNvPr id="36" name="Freeform 2"/>
          <p:cNvSpPr/>
          <p:nvPr/>
        </p:nvSpPr>
        <p:spPr>
          <a:xfrm rot="5400000">
            <a:off x="6064408" y="761806"/>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37" name="Group 36"/>
          <p:cNvGrpSpPr/>
          <p:nvPr/>
        </p:nvGrpSpPr>
        <p:grpSpPr>
          <a:xfrm>
            <a:off x="926485" y="593849"/>
            <a:ext cx="16459200" cy="1006475"/>
            <a:chOff x="926485" y="593848"/>
            <a:chExt cx="16459200" cy="1006475"/>
          </a:xfrm>
        </p:grpSpPr>
        <p:sp>
          <p:nvSpPr>
            <p:cNvPr id="38" name="Google Shape;136;p18"/>
            <p:cNvSpPr txBox="1">
              <a:spLocks/>
            </p:cNvSpPr>
            <p:nvPr/>
          </p:nvSpPr>
          <p:spPr>
            <a:xfrm>
              <a:off x="926485" y="612866"/>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6500" b="1" dirty="0" smtClean="0">
                  <a:cs typeface="+mn-cs"/>
                </a:rPr>
                <a:t>فيدباك العملاء</a:t>
              </a:r>
              <a:endParaRPr lang="ar-SA" sz="6500" b="1" dirty="0">
                <a:cs typeface="+mn-cs"/>
              </a:endParaRPr>
            </a:p>
          </p:txBody>
        </p:sp>
        <p:sp>
          <p:nvSpPr>
            <p:cNvPr id="39" name="Freeform 2"/>
            <p:cNvSpPr/>
            <p:nvPr/>
          </p:nvSpPr>
          <p:spPr>
            <a:xfrm rot="16200000">
              <a:off x="11258806" y="761804"/>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sp>
        <p:nvSpPr>
          <p:cNvPr id="40" name="Freeform 2"/>
          <p:cNvSpPr/>
          <p:nvPr/>
        </p:nvSpPr>
        <p:spPr>
          <a:xfrm rot="5400000">
            <a:off x="6064408" y="761807"/>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41" name="Group 40"/>
          <p:cNvGrpSpPr/>
          <p:nvPr/>
        </p:nvGrpSpPr>
        <p:grpSpPr>
          <a:xfrm>
            <a:off x="926485" y="593850"/>
            <a:ext cx="16459200" cy="1006475"/>
            <a:chOff x="926485" y="593848"/>
            <a:chExt cx="16459200" cy="1006475"/>
          </a:xfrm>
        </p:grpSpPr>
        <p:sp>
          <p:nvSpPr>
            <p:cNvPr id="42" name="Google Shape;136;p18"/>
            <p:cNvSpPr txBox="1">
              <a:spLocks/>
            </p:cNvSpPr>
            <p:nvPr/>
          </p:nvSpPr>
          <p:spPr>
            <a:xfrm>
              <a:off x="926485" y="612866"/>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6500" b="1" dirty="0" smtClean="0">
                  <a:cs typeface="+mn-cs"/>
                </a:rPr>
                <a:t>فيدباك العملاء</a:t>
              </a:r>
              <a:endParaRPr lang="ar-SA" sz="6500" b="1" dirty="0">
                <a:cs typeface="+mn-cs"/>
              </a:endParaRPr>
            </a:p>
          </p:txBody>
        </p:sp>
        <p:sp>
          <p:nvSpPr>
            <p:cNvPr id="43" name="Freeform 2"/>
            <p:cNvSpPr/>
            <p:nvPr/>
          </p:nvSpPr>
          <p:spPr>
            <a:xfrm rot="16200000">
              <a:off x="11258806" y="761804"/>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sp>
        <p:nvSpPr>
          <p:cNvPr id="44" name="Freeform 2"/>
          <p:cNvSpPr/>
          <p:nvPr/>
        </p:nvSpPr>
        <p:spPr>
          <a:xfrm rot="5400000">
            <a:off x="6064408" y="761808"/>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45" name="Group 44"/>
          <p:cNvGrpSpPr/>
          <p:nvPr/>
        </p:nvGrpSpPr>
        <p:grpSpPr>
          <a:xfrm>
            <a:off x="926485" y="593851"/>
            <a:ext cx="16459200" cy="1006475"/>
            <a:chOff x="926485" y="593848"/>
            <a:chExt cx="16459200" cy="1006475"/>
          </a:xfrm>
        </p:grpSpPr>
        <p:sp>
          <p:nvSpPr>
            <p:cNvPr id="46" name="Google Shape;136;p18"/>
            <p:cNvSpPr txBox="1">
              <a:spLocks/>
            </p:cNvSpPr>
            <p:nvPr/>
          </p:nvSpPr>
          <p:spPr>
            <a:xfrm>
              <a:off x="926485" y="612866"/>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6500" b="1" dirty="0" smtClean="0">
                  <a:cs typeface="+mn-cs"/>
                </a:rPr>
                <a:t>فيدباك العملاء</a:t>
              </a:r>
              <a:endParaRPr lang="ar-SA" sz="6500" b="1" dirty="0">
                <a:cs typeface="+mn-cs"/>
              </a:endParaRPr>
            </a:p>
          </p:txBody>
        </p:sp>
        <p:sp>
          <p:nvSpPr>
            <p:cNvPr id="47" name="Freeform 2"/>
            <p:cNvSpPr/>
            <p:nvPr/>
          </p:nvSpPr>
          <p:spPr>
            <a:xfrm rot="16200000">
              <a:off x="11258806" y="761804"/>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sp>
        <p:nvSpPr>
          <p:cNvPr id="48" name="Freeform 2"/>
          <p:cNvSpPr/>
          <p:nvPr/>
        </p:nvSpPr>
        <p:spPr>
          <a:xfrm rot="5400000">
            <a:off x="6064408" y="761809"/>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49" name="Group 48"/>
          <p:cNvGrpSpPr/>
          <p:nvPr/>
        </p:nvGrpSpPr>
        <p:grpSpPr>
          <a:xfrm>
            <a:off x="926485" y="593852"/>
            <a:ext cx="16459200" cy="1006475"/>
            <a:chOff x="926485" y="593848"/>
            <a:chExt cx="16459200" cy="1006475"/>
          </a:xfrm>
        </p:grpSpPr>
        <p:sp>
          <p:nvSpPr>
            <p:cNvPr id="50" name="Google Shape;136;p18"/>
            <p:cNvSpPr txBox="1">
              <a:spLocks/>
            </p:cNvSpPr>
            <p:nvPr/>
          </p:nvSpPr>
          <p:spPr>
            <a:xfrm>
              <a:off x="926485" y="612866"/>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6500" b="1" dirty="0" smtClean="0">
                  <a:cs typeface="+mn-cs"/>
                </a:rPr>
                <a:t>فيدباك العملاء</a:t>
              </a:r>
              <a:endParaRPr lang="ar-SA" sz="6500" b="1" dirty="0">
                <a:cs typeface="+mn-cs"/>
              </a:endParaRPr>
            </a:p>
          </p:txBody>
        </p:sp>
        <p:sp>
          <p:nvSpPr>
            <p:cNvPr id="51" name="Freeform 2"/>
            <p:cNvSpPr/>
            <p:nvPr/>
          </p:nvSpPr>
          <p:spPr>
            <a:xfrm rot="16200000">
              <a:off x="11258806" y="761804"/>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sp>
        <p:nvSpPr>
          <p:cNvPr id="52" name="Freeform 2"/>
          <p:cNvSpPr/>
          <p:nvPr/>
        </p:nvSpPr>
        <p:spPr>
          <a:xfrm rot="5400000">
            <a:off x="6064408" y="761813"/>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53" name="Group 52"/>
          <p:cNvGrpSpPr/>
          <p:nvPr/>
        </p:nvGrpSpPr>
        <p:grpSpPr>
          <a:xfrm>
            <a:off x="926485" y="593856"/>
            <a:ext cx="16459200" cy="1006475"/>
            <a:chOff x="926485" y="593848"/>
            <a:chExt cx="16459200" cy="1006475"/>
          </a:xfrm>
        </p:grpSpPr>
        <p:sp>
          <p:nvSpPr>
            <p:cNvPr id="54" name="Google Shape;136;p18"/>
            <p:cNvSpPr txBox="1">
              <a:spLocks/>
            </p:cNvSpPr>
            <p:nvPr/>
          </p:nvSpPr>
          <p:spPr>
            <a:xfrm>
              <a:off x="926485" y="612866"/>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6500" b="1" dirty="0" smtClean="0">
                  <a:cs typeface="+mn-cs"/>
                </a:rPr>
                <a:t>فيدباك العملاء</a:t>
              </a:r>
              <a:endParaRPr lang="ar-SA" sz="6500" b="1" dirty="0">
                <a:cs typeface="+mn-cs"/>
              </a:endParaRPr>
            </a:p>
          </p:txBody>
        </p:sp>
        <p:sp>
          <p:nvSpPr>
            <p:cNvPr id="55" name="Freeform 2"/>
            <p:cNvSpPr/>
            <p:nvPr/>
          </p:nvSpPr>
          <p:spPr>
            <a:xfrm rot="16200000">
              <a:off x="11258806" y="761804"/>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34488" y="6896100"/>
            <a:ext cx="7351197" cy="2028825"/>
          </a:xfrm>
          <a:prstGeom prst="rect">
            <a:avLst/>
          </a:prstGeom>
          <a:effectLst>
            <a:glow rad="63500">
              <a:srgbClr val="D40A61">
                <a:alpha val="40000"/>
              </a:srgbClr>
            </a:glow>
            <a:reflection blurRad="6350" stA="52000" endA="300" endPos="35000" dir="5400000" sy="-100000" algn="bl" rotWithShape="0"/>
          </a:effectLst>
          <a:scene3d>
            <a:camera prst="obliqueBottomLeft"/>
            <a:lightRig rig="threePt" dir="t"/>
          </a:scene3d>
        </p:spPr>
      </p:pic>
    </p:spTree>
    <p:extLst>
      <p:ext uri="{BB962C8B-B14F-4D97-AF65-F5344CB8AC3E}">
        <p14:creationId xmlns:p14="http://schemas.microsoft.com/office/powerpoint/2010/main" val="2156628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177" name="Freeform 2"/>
          <p:cNvSpPr/>
          <p:nvPr/>
        </p:nvSpPr>
        <p:spPr>
          <a:xfrm rot="5400000">
            <a:off x="1542542" y="657389"/>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178" name="Group 177"/>
          <p:cNvGrpSpPr/>
          <p:nvPr/>
        </p:nvGrpSpPr>
        <p:grpSpPr>
          <a:xfrm>
            <a:off x="1108524" y="511471"/>
            <a:ext cx="16459200" cy="1031702"/>
            <a:chOff x="914400" y="568621"/>
            <a:chExt cx="16459200" cy="1031702"/>
          </a:xfrm>
        </p:grpSpPr>
        <p:sp>
          <p:nvSpPr>
            <p:cNvPr id="179" name="Google Shape;136;p18"/>
            <p:cNvSpPr txBox="1">
              <a:spLocks/>
            </p:cNvSpPr>
            <p:nvPr/>
          </p:nvSpPr>
          <p:spPr>
            <a:xfrm>
              <a:off x="914400" y="568621"/>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rtl="1">
                <a:spcBef>
                  <a:spcPts val="0"/>
                </a:spcBef>
              </a:pPr>
              <a:r>
                <a:rPr lang="ar-SA" sz="6500" b="1" dirty="0">
                  <a:cs typeface="+mn-cs"/>
                </a:rPr>
                <a:t>منهجية الذكاء </a:t>
              </a:r>
              <a:r>
                <a:rPr lang="ar-SA" sz="6500" b="1" dirty="0" smtClean="0">
                  <a:cs typeface="+mn-cs"/>
                </a:rPr>
                <a:t>الاصطناعي</a:t>
              </a:r>
              <a:r>
                <a:rPr lang="en-US" sz="6500" b="1" dirty="0" smtClean="0">
                  <a:cs typeface="+mn-cs"/>
                </a:rPr>
                <a:t> </a:t>
              </a:r>
              <a:r>
                <a:rPr lang="ar-SA" sz="6500" b="1" dirty="0" smtClean="0">
                  <a:solidFill>
                    <a:srgbClr val="F20C6D"/>
                  </a:solidFill>
                  <a:cs typeface="+mn-cs"/>
                </a:rPr>
                <a:t>–</a:t>
              </a:r>
              <a:r>
                <a:rPr lang="en-US" sz="6500" b="1" dirty="0" smtClean="0">
                  <a:solidFill>
                    <a:srgbClr val="F20C6D"/>
                  </a:solidFill>
                  <a:cs typeface="+mn-cs"/>
                </a:rPr>
                <a:t>AI Methodology </a:t>
              </a:r>
              <a:endParaRPr lang="en-US" sz="6500" b="1" dirty="0">
                <a:solidFill>
                  <a:srgbClr val="F20C6D"/>
                </a:solidFill>
                <a:cs typeface="+mn-cs"/>
              </a:endParaRPr>
            </a:p>
          </p:txBody>
        </p:sp>
        <p:sp>
          <p:nvSpPr>
            <p:cNvPr id="180" name="Freeform 2"/>
            <p:cNvSpPr/>
            <p:nvPr/>
          </p:nvSpPr>
          <p:spPr>
            <a:xfrm rot="16200000">
              <a:off x="15946793" y="761804"/>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sp>
        <p:nvSpPr>
          <p:cNvPr id="181" name="Freeform 2"/>
          <p:cNvSpPr/>
          <p:nvPr/>
        </p:nvSpPr>
        <p:spPr>
          <a:xfrm rot="5400000">
            <a:off x="1542542" y="657390"/>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182" name="Group 181"/>
          <p:cNvGrpSpPr/>
          <p:nvPr/>
        </p:nvGrpSpPr>
        <p:grpSpPr>
          <a:xfrm>
            <a:off x="1108524" y="511472"/>
            <a:ext cx="16459200" cy="1031702"/>
            <a:chOff x="914400" y="568621"/>
            <a:chExt cx="16459200" cy="1031702"/>
          </a:xfrm>
        </p:grpSpPr>
        <p:sp>
          <p:nvSpPr>
            <p:cNvPr id="183" name="Google Shape;136;p18"/>
            <p:cNvSpPr txBox="1">
              <a:spLocks/>
            </p:cNvSpPr>
            <p:nvPr/>
          </p:nvSpPr>
          <p:spPr>
            <a:xfrm>
              <a:off x="914400" y="568621"/>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rtl="1">
                <a:spcBef>
                  <a:spcPts val="0"/>
                </a:spcBef>
              </a:pPr>
              <a:r>
                <a:rPr lang="ar-SA" sz="6500" b="1" dirty="0">
                  <a:cs typeface="+mn-cs"/>
                </a:rPr>
                <a:t>منهجية الذكاء </a:t>
              </a:r>
              <a:r>
                <a:rPr lang="ar-SA" sz="6500" b="1" dirty="0" smtClean="0">
                  <a:cs typeface="+mn-cs"/>
                </a:rPr>
                <a:t>الاصطناعي</a:t>
              </a:r>
              <a:r>
                <a:rPr lang="en-US" sz="6500" b="1" dirty="0" smtClean="0">
                  <a:cs typeface="+mn-cs"/>
                </a:rPr>
                <a:t> </a:t>
              </a:r>
              <a:r>
                <a:rPr lang="ar-SA" sz="6500" b="1" dirty="0" smtClean="0">
                  <a:solidFill>
                    <a:srgbClr val="F20C6D"/>
                  </a:solidFill>
                  <a:cs typeface="+mn-cs"/>
                </a:rPr>
                <a:t>–</a:t>
              </a:r>
              <a:r>
                <a:rPr lang="en-US" sz="6500" b="1" dirty="0" smtClean="0">
                  <a:solidFill>
                    <a:srgbClr val="F20C6D"/>
                  </a:solidFill>
                  <a:cs typeface="+mn-cs"/>
                </a:rPr>
                <a:t>AI Methodology </a:t>
              </a:r>
              <a:endParaRPr lang="en-US" sz="6500" b="1" dirty="0">
                <a:solidFill>
                  <a:srgbClr val="F20C6D"/>
                </a:solidFill>
                <a:cs typeface="+mn-cs"/>
              </a:endParaRPr>
            </a:p>
          </p:txBody>
        </p:sp>
        <p:sp>
          <p:nvSpPr>
            <p:cNvPr id="184" name="Freeform 2"/>
            <p:cNvSpPr/>
            <p:nvPr/>
          </p:nvSpPr>
          <p:spPr>
            <a:xfrm rot="16200000">
              <a:off x="15946793" y="761804"/>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sp>
        <p:nvSpPr>
          <p:cNvPr id="185" name="Freeform 2"/>
          <p:cNvSpPr/>
          <p:nvPr/>
        </p:nvSpPr>
        <p:spPr>
          <a:xfrm rot="5400000">
            <a:off x="1542542" y="657392"/>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186" name="Group 185"/>
          <p:cNvGrpSpPr/>
          <p:nvPr/>
        </p:nvGrpSpPr>
        <p:grpSpPr>
          <a:xfrm>
            <a:off x="1108524" y="511474"/>
            <a:ext cx="16459200" cy="1031702"/>
            <a:chOff x="914400" y="568621"/>
            <a:chExt cx="16459200" cy="1031702"/>
          </a:xfrm>
        </p:grpSpPr>
        <p:sp>
          <p:nvSpPr>
            <p:cNvPr id="187" name="Google Shape;136;p18"/>
            <p:cNvSpPr txBox="1">
              <a:spLocks/>
            </p:cNvSpPr>
            <p:nvPr/>
          </p:nvSpPr>
          <p:spPr>
            <a:xfrm>
              <a:off x="914400" y="568621"/>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rtl="1">
                <a:spcBef>
                  <a:spcPts val="0"/>
                </a:spcBef>
              </a:pPr>
              <a:r>
                <a:rPr lang="ar-SA" sz="6500" b="1" dirty="0">
                  <a:cs typeface="+mn-cs"/>
                </a:rPr>
                <a:t>منهجية الذكاء </a:t>
              </a:r>
              <a:r>
                <a:rPr lang="ar-SA" sz="6500" b="1" dirty="0" smtClean="0">
                  <a:cs typeface="+mn-cs"/>
                </a:rPr>
                <a:t>الاصطناعي</a:t>
              </a:r>
              <a:r>
                <a:rPr lang="en-US" sz="6500" b="1" dirty="0" smtClean="0">
                  <a:cs typeface="+mn-cs"/>
                </a:rPr>
                <a:t> </a:t>
              </a:r>
              <a:r>
                <a:rPr lang="ar-SA" sz="6500" b="1" dirty="0" smtClean="0">
                  <a:solidFill>
                    <a:srgbClr val="F20C6D"/>
                  </a:solidFill>
                  <a:cs typeface="+mn-cs"/>
                </a:rPr>
                <a:t>–</a:t>
              </a:r>
              <a:r>
                <a:rPr lang="en-US" sz="6500" b="1" dirty="0" smtClean="0">
                  <a:solidFill>
                    <a:srgbClr val="F20C6D"/>
                  </a:solidFill>
                  <a:cs typeface="+mn-cs"/>
                </a:rPr>
                <a:t>AI Methodology </a:t>
              </a:r>
              <a:endParaRPr lang="en-US" sz="6500" b="1" dirty="0">
                <a:solidFill>
                  <a:srgbClr val="F20C6D"/>
                </a:solidFill>
                <a:cs typeface="+mn-cs"/>
              </a:endParaRPr>
            </a:p>
          </p:txBody>
        </p:sp>
        <p:sp>
          <p:nvSpPr>
            <p:cNvPr id="188" name="Freeform 2"/>
            <p:cNvSpPr/>
            <p:nvPr/>
          </p:nvSpPr>
          <p:spPr>
            <a:xfrm rot="16200000">
              <a:off x="15946794" y="761804"/>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sp>
        <p:nvSpPr>
          <p:cNvPr id="189" name="Freeform 2"/>
          <p:cNvSpPr/>
          <p:nvPr/>
        </p:nvSpPr>
        <p:spPr>
          <a:xfrm rot="5400000">
            <a:off x="1542542" y="657393"/>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190" name="Group 189"/>
          <p:cNvGrpSpPr/>
          <p:nvPr/>
        </p:nvGrpSpPr>
        <p:grpSpPr>
          <a:xfrm>
            <a:off x="1108524" y="511475"/>
            <a:ext cx="16459200" cy="1031702"/>
            <a:chOff x="914400" y="568621"/>
            <a:chExt cx="16459200" cy="1031702"/>
          </a:xfrm>
        </p:grpSpPr>
        <p:sp>
          <p:nvSpPr>
            <p:cNvPr id="191" name="Google Shape;136;p18"/>
            <p:cNvSpPr txBox="1">
              <a:spLocks/>
            </p:cNvSpPr>
            <p:nvPr/>
          </p:nvSpPr>
          <p:spPr>
            <a:xfrm>
              <a:off x="914400" y="568621"/>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rtl="1">
                <a:spcBef>
                  <a:spcPts val="0"/>
                </a:spcBef>
              </a:pPr>
              <a:r>
                <a:rPr lang="ar-SA" sz="6500" b="1" dirty="0">
                  <a:cs typeface="+mn-cs"/>
                </a:rPr>
                <a:t>منهجية الذكاء </a:t>
              </a:r>
              <a:r>
                <a:rPr lang="ar-SA" sz="6500" b="1" dirty="0" smtClean="0">
                  <a:cs typeface="+mn-cs"/>
                </a:rPr>
                <a:t>الاصطناعي</a:t>
              </a:r>
              <a:r>
                <a:rPr lang="en-US" sz="6500" b="1" dirty="0" smtClean="0">
                  <a:cs typeface="+mn-cs"/>
                </a:rPr>
                <a:t> </a:t>
              </a:r>
              <a:r>
                <a:rPr lang="ar-SA" sz="6500" b="1" dirty="0" smtClean="0">
                  <a:solidFill>
                    <a:srgbClr val="F20C6D"/>
                  </a:solidFill>
                  <a:cs typeface="+mn-cs"/>
                </a:rPr>
                <a:t>–</a:t>
              </a:r>
              <a:r>
                <a:rPr lang="en-US" sz="6500" b="1" dirty="0" smtClean="0">
                  <a:solidFill>
                    <a:srgbClr val="F20C6D"/>
                  </a:solidFill>
                  <a:cs typeface="+mn-cs"/>
                </a:rPr>
                <a:t>AI Methodology </a:t>
              </a:r>
              <a:endParaRPr lang="en-US" sz="6500" b="1" dirty="0">
                <a:solidFill>
                  <a:srgbClr val="F20C6D"/>
                </a:solidFill>
                <a:cs typeface="+mn-cs"/>
              </a:endParaRPr>
            </a:p>
          </p:txBody>
        </p:sp>
        <p:sp>
          <p:nvSpPr>
            <p:cNvPr id="192" name="Freeform 2"/>
            <p:cNvSpPr/>
            <p:nvPr/>
          </p:nvSpPr>
          <p:spPr>
            <a:xfrm rot="16200000">
              <a:off x="15946794" y="761804"/>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grpSp>
        <p:nvGrpSpPr>
          <p:cNvPr id="8" name="Group 7"/>
          <p:cNvGrpSpPr/>
          <p:nvPr/>
        </p:nvGrpSpPr>
        <p:grpSpPr>
          <a:xfrm>
            <a:off x="-228600" y="2705100"/>
            <a:ext cx="18211800" cy="6400800"/>
            <a:chOff x="1507376" y="3771900"/>
            <a:chExt cx="15264250" cy="4492650"/>
          </a:xfrm>
        </p:grpSpPr>
        <p:sp>
          <p:nvSpPr>
            <p:cNvPr id="961" name="Google Shape;961;p26"/>
            <p:cNvSpPr/>
            <p:nvPr/>
          </p:nvSpPr>
          <p:spPr>
            <a:xfrm>
              <a:off x="2605076" y="5412450"/>
              <a:ext cx="1554600" cy="1554600"/>
            </a:xfrm>
            <a:prstGeom prst="ellipse">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962" name="Google Shape;962;p26"/>
            <p:cNvSpPr/>
            <p:nvPr/>
          </p:nvSpPr>
          <p:spPr>
            <a:xfrm>
              <a:off x="5497138" y="5412450"/>
              <a:ext cx="1554600" cy="1554600"/>
            </a:xfrm>
            <a:prstGeom prst="ellipse">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sp>
          <p:nvSpPr>
            <p:cNvPr id="963" name="Google Shape;963;p26"/>
            <p:cNvSpPr/>
            <p:nvPr/>
          </p:nvSpPr>
          <p:spPr>
            <a:xfrm>
              <a:off x="8371200" y="5412450"/>
              <a:ext cx="1554600" cy="1554600"/>
            </a:xfrm>
            <a:prstGeom prst="ellipse">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964" name="Google Shape;964;p26"/>
            <p:cNvSpPr/>
            <p:nvPr/>
          </p:nvSpPr>
          <p:spPr>
            <a:xfrm>
              <a:off x="11245262" y="5412450"/>
              <a:ext cx="1554600" cy="1554600"/>
            </a:xfrm>
            <a:prstGeom prst="ellipse">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sp>
          <p:nvSpPr>
            <p:cNvPr id="966" name="Google Shape;966;p26"/>
            <p:cNvSpPr txBox="1"/>
            <p:nvPr/>
          </p:nvSpPr>
          <p:spPr>
            <a:xfrm>
              <a:off x="1507376" y="7686317"/>
              <a:ext cx="3750000" cy="521400"/>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chemeClr val="dk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الدمج مع النظام</a:t>
              </a:r>
              <a:endParaRPr sz="3000" b="1" dirty="0">
                <a:solidFill>
                  <a:schemeClr val="dk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969" name="Google Shape;969;p26"/>
            <p:cNvSpPr txBox="1"/>
            <p:nvPr/>
          </p:nvSpPr>
          <p:spPr>
            <a:xfrm>
              <a:off x="13021626" y="7715751"/>
              <a:ext cx="3750000" cy="521400"/>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chemeClr val="dk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تحليل البيانات وفهم السياق</a:t>
              </a:r>
              <a:endParaRPr sz="3000" b="1" dirty="0">
                <a:solidFill>
                  <a:schemeClr val="dk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972" name="Google Shape;972;p26"/>
            <p:cNvSpPr txBox="1"/>
            <p:nvPr/>
          </p:nvSpPr>
          <p:spPr>
            <a:xfrm>
              <a:off x="7242457" y="7686317"/>
              <a:ext cx="4257534" cy="578233"/>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chemeClr val="dk1"/>
                  </a:solidFill>
                  <a:effectLst>
                    <a:outerShdw blurRad="38100" dist="38100" dir="2700000" algn="tl">
                      <a:srgbClr val="000000">
                        <a:alpha val="43137"/>
                      </a:srgbClr>
                    </a:outerShdw>
                  </a:effectLst>
                  <a:latin typeface="Fira Sans Extra Condensed Medium"/>
                  <a:ea typeface="Fira Sans Extra Condensed Medium"/>
                  <a:sym typeface="Fira Sans Extra Condensed Medium"/>
                </a:rPr>
                <a:t>اختيار نموذج تحليل المشاعر</a:t>
              </a:r>
              <a:endParaRPr sz="3000" b="1" dirty="0">
                <a:solidFill>
                  <a:schemeClr val="dk1"/>
                </a:solidFill>
                <a:effectLst>
                  <a:outerShdw blurRad="38100" dist="38100" dir="2700000" algn="tl">
                    <a:srgbClr val="000000">
                      <a:alpha val="43137"/>
                    </a:srgbClr>
                  </a:outerShdw>
                </a:effectLst>
                <a:latin typeface="Fira Sans Extra Condensed Medium"/>
                <a:ea typeface="Fira Sans Extra Condensed Medium"/>
                <a:sym typeface="Fira Sans Extra Condensed Medium"/>
              </a:endParaRPr>
            </a:p>
          </p:txBody>
        </p:sp>
        <p:sp>
          <p:nvSpPr>
            <p:cNvPr id="975" name="Google Shape;975;p26"/>
            <p:cNvSpPr txBox="1"/>
            <p:nvPr/>
          </p:nvSpPr>
          <p:spPr>
            <a:xfrm>
              <a:off x="10697196" y="3771900"/>
              <a:ext cx="4238004" cy="926083"/>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rgbClr val="F20C6D"/>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تحويل النصوص إلى شكل قايل للفهم م نقبل النموذج</a:t>
              </a:r>
              <a:endParaRPr sz="3000" b="1" dirty="0">
                <a:solidFill>
                  <a:srgbClr val="F20C6D"/>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978" name="Google Shape;978;p26"/>
            <p:cNvSpPr txBox="1"/>
            <p:nvPr/>
          </p:nvSpPr>
          <p:spPr>
            <a:xfrm>
              <a:off x="4848872" y="4377845"/>
              <a:ext cx="3750000" cy="521400"/>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rgbClr val="F20C6D"/>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تقييم النموذج</a:t>
              </a:r>
              <a:endParaRPr sz="3000" b="1" dirty="0">
                <a:solidFill>
                  <a:srgbClr val="F20C6D"/>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cxnSp>
          <p:nvCxnSpPr>
            <p:cNvPr id="980" name="Google Shape;980;p26"/>
            <p:cNvCxnSpPr>
              <a:stCxn id="961" idx="7"/>
              <a:endCxn id="962" idx="1"/>
            </p:cNvCxnSpPr>
            <p:nvPr/>
          </p:nvCxnSpPr>
          <p:spPr>
            <a:xfrm rot="-5400000" flipH="1">
              <a:off x="4827810" y="4744316"/>
              <a:ext cx="1200" cy="1792800"/>
            </a:xfrm>
            <a:prstGeom prst="curvedConnector3">
              <a:avLst>
                <a:gd name="adj1" fmla="val -58659658"/>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981" name="Google Shape;981;p26"/>
            <p:cNvCxnSpPr>
              <a:stCxn id="962" idx="5"/>
              <a:endCxn id="963" idx="3"/>
            </p:cNvCxnSpPr>
            <p:nvPr/>
          </p:nvCxnSpPr>
          <p:spPr>
            <a:xfrm rot="-5400000" flipH="1">
              <a:off x="7710872" y="5852584"/>
              <a:ext cx="1200" cy="1774800"/>
            </a:xfrm>
            <a:prstGeom prst="curvedConnector3">
              <a:avLst>
                <a:gd name="adj1" fmla="val 58659658"/>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982" name="Google Shape;982;p26"/>
            <p:cNvCxnSpPr>
              <a:stCxn id="963" idx="7"/>
              <a:endCxn id="964" idx="1"/>
            </p:cNvCxnSpPr>
            <p:nvPr/>
          </p:nvCxnSpPr>
          <p:spPr>
            <a:xfrm rot="-5400000" flipH="1">
              <a:off x="10584934" y="4753316"/>
              <a:ext cx="1200" cy="1774800"/>
            </a:xfrm>
            <a:prstGeom prst="curvedConnector3">
              <a:avLst>
                <a:gd name="adj1" fmla="val -58659658"/>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983" name="Google Shape;983;p26"/>
            <p:cNvCxnSpPr>
              <a:stCxn id="964" idx="5"/>
              <a:endCxn id="984" idx="3"/>
            </p:cNvCxnSpPr>
            <p:nvPr/>
          </p:nvCxnSpPr>
          <p:spPr>
            <a:xfrm rot="-5400000" flipH="1">
              <a:off x="13458996" y="5852584"/>
              <a:ext cx="1200" cy="1774800"/>
            </a:xfrm>
            <a:prstGeom prst="curvedConnector3">
              <a:avLst>
                <a:gd name="adj1" fmla="val 58659658"/>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grpSp>
          <p:nvGrpSpPr>
            <p:cNvPr id="986" name="Google Shape;986;p26"/>
            <p:cNvGrpSpPr/>
            <p:nvPr/>
          </p:nvGrpSpPr>
          <p:grpSpPr>
            <a:xfrm>
              <a:off x="14119326" y="5412450"/>
              <a:ext cx="1554600" cy="1554600"/>
              <a:chOff x="7059663" y="2706225"/>
              <a:chExt cx="777300" cy="777300"/>
            </a:xfrm>
            <a:solidFill>
              <a:srgbClr val="F20C6D"/>
            </a:solidFill>
          </p:grpSpPr>
          <p:sp>
            <p:nvSpPr>
              <p:cNvPr id="984" name="Google Shape;984;p26"/>
              <p:cNvSpPr/>
              <p:nvPr/>
            </p:nvSpPr>
            <p:spPr>
              <a:xfrm>
                <a:off x="7059663" y="2706225"/>
                <a:ext cx="777300" cy="777300"/>
              </a:xfrm>
              <a:prstGeom prst="ellipse">
                <a:avLst/>
              </a:prstGeom>
              <a:grpFill/>
              <a:ln>
                <a:solidFill>
                  <a:srgbClr val="D40A61"/>
                </a:solidFill>
              </a:ln>
            </p:spPr>
            <p:txBody>
              <a:bodyPr spcFirstLastPara="1" wrap="square" lIns="182850" tIns="182850" rIns="182850" bIns="182850" anchor="ctr" anchorCtr="0">
                <a:noAutofit/>
              </a:bodyPr>
              <a:lstStyle/>
              <a:p>
                <a:endParaRPr sz="3600"/>
              </a:p>
            </p:txBody>
          </p:sp>
          <p:sp>
            <p:nvSpPr>
              <p:cNvPr id="987" name="Google Shape;987;p26"/>
              <p:cNvSpPr/>
              <p:nvPr/>
            </p:nvSpPr>
            <p:spPr>
              <a:xfrm>
                <a:off x="7059663" y="2706225"/>
                <a:ext cx="777300" cy="777300"/>
              </a:xfrm>
              <a:prstGeom prst="ellipse">
                <a:avLst/>
              </a:prstGeom>
              <a:grpFill/>
              <a:ln>
                <a:solidFill>
                  <a:srgbClr val="D40A61"/>
                </a:solidFill>
              </a:ln>
            </p:spPr>
            <p:txBody>
              <a:bodyPr spcFirstLastPara="1" wrap="square" lIns="182850" tIns="182850" rIns="182850" bIns="182850" anchor="ctr" anchorCtr="0">
                <a:noAutofit/>
              </a:bodyPr>
              <a:lstStyle/>
              <a:p>
                <a:endParaRPr sz="3600"/>
              </a:p>
            </p:txBody>
          </p:sp>
        </p:gr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346996" y="5712001"/>
              <a:ext cx="1027383" cy="1027383"/>
            </a:xfrm>
            <a:prstGeom prst="rect">
              <a:avLst/>
            </a:prstGeom>
          </p:spPr>
        </p:pic>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439022" y="5577747"/>
              <a:ext cx="1167080" cy="1167080"/>
            </a:xfrm>
            <a:prstGeom prst="rect">
              <a:avLst/>
            </a:prstGeom>
          </p:spPr>
        </p:pic>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62813" y="5425146"/>
              <a:ext cx="1555519" cy="1555519"/>
            </a:xfrm>
            <a:prstGeom prst="rect">
              <a:avLst/>
            </a:prstGeom>
          </p:spPr>
        </p:pic>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90904" y="5662842"/>
              <a:ext cx="1125700" cy="1125700"/>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841179" y="5662842"/>
              <a:ext cx="1082393" cy="1082393"/>
            </a:xfrm>
            <a:prstGeom prst="rect">
              <a:avLst/>
            </a:prstGeom>
          </p:spPr>
        </p:pic>
      </p:grpSp>
    </p:spTree>
    <p:extLst>
      <p:ext uri="{BB962C8B-B14F-4D97-AF65-F5344CB8AC3E}">
        <p14:creationId xmlns:p14="http://schemas.microsoft.com/office/powerpoint/2010/main" val="39090108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869</TotalTime>
  <Words>416</Words>
  <Application>Microsoft Office PowerPoint</Application>
  <PresentationFormat>Custom</PresentationFormat>
  <Paragraphs>82</Paragraphs>
  <Slides>16</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Roboto</vt:lpstr>
      <vt:lpstr>Arimo Bold</vt:lpstr>
      <vt:lpstr>Arimo</vt:lpstr>
      <vt:lpstr>Glasgow Bold</vt:lpstr>
      <vt:lpstr>Fira Sans Extra Condensed Medium</vt:lpstr>
      <vt:lpstr>Arial</vt:lpstr>
      <vt:lpstr>Calibri</vt:lpstr>
      <vt:lpstr>Arabic Typesetting</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Yellow Modern Geometric Pattern Startup Pitch Deck Presentation</dc:title>
  <cp:lastModifiedBy>Aya AL_Awesat</cp:lastModifiedBy>
  <cp:revision>56</cp:revision>
  <dcterms:created xsi:type="dcterms:W3CDTF">2006-08-16T00:00:00Z</dcterms:created>
  <dcterms:modified xsi:type="dcterms:W3CDTF">2025-06-14T05:39:14Z</dcterms:modified>
  <dc:identifier>DAGqPLmvCKM</dc:identifier>
</cp:coreProperties>
</file>